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roxima Nova"/>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notesMaster" Target="notesMasters/notesMaster1.xml"/><Relationship Id="rId19" Type="http://schemas.openxmlformats.org/officeDocument/2006/relationships/font" Target="fonts/ProximaNova-boldItalic.fntdata"/><Relationship Id="rId6" Type="http://schemas.openxmlformats.org/officeDocument/2006/relationships/slide" Target="slides/slide1.xml"/><Relationship Id="rId18"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f3ffd9280a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f3ffd9280a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29336f4dc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29336f4dc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f3ffd928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f3ffd928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f3ffd9280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f3ffd9280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Amount of colors is proportional to amount of properties (here there are 2)</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3ffd9280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3ffd9280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color it like this so that each vertice </a:t>
            </a:r>
            <a:r>
              <a:rPr lang="en"/>
              <a:t>receives</a:t>
            </a:r>
            <a:r>
              <a:rPr lang="en"/>
              <a:t> the same edge color ratio.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f3ffd9280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f3ffd9280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f3ffd9280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f3ffd9280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f3ffd9280a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f3ffd9280a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f3ffd9280a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f3ffd9280a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en.wikipedia.org/wiki/Glossary_of_graph_theory#Subgraphs" TargetMode="External"/><Relationship Id="rId4" Type="http://schemas.openxmlformats.org/officeDocument/2006/relationships/image" Target="../media/image4.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Ramsey Theorem</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Luca Archenault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 Cited</a:t>
            </a:r>
            <a:endParaRPr/>
          </a:p>
          <a:p>
            <a:pPr indent="0" lvl="0" marL="0" rtl="0" algn="l">
              <a:spcBef>
                <a:spcPts val="0"/>
              </a:spcBef>
              <a:spcAft>
                <a:spcPts val="0"/>
              </a:spcAft>
              <a:buNone/>
            </a:pPr>
            <a:r>
              <a:t/>
            </a:r>
            <a:endParaRPr/>
          </a:p>
        </p:txBody>
      </p:sp>
      <p:sp>
        <p:nvSpPr>
          <p:cNvPr id="204" name="Google Shape;204;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355600" rtl="0" algn="l">
              <a:spcBef>
                <a:spcPts val="1200"/>
              </a:spcBef>
              <a:spcAft>
                <a:spcPts val="0"/>
              </a:spcAft>
              <a:buNone/>
            </a:pPr>
            <a:r>
              <a:rPr lang="en" sz="1400">
                <a:solidFill>
                  <a:srgbClr val="000000"/>
                </a:solidFill>
              </a:rPr>
              <a:t>“Ramsey Theory.” </a:t>
            </a:r>
            <a:r>
              <a:rPr i="1" lang="en" sz="1400">
                <a:solidFill>
                  <a:srgbClr val="000000"/>
                </a:solidFill>
              </a:rPr>
              <a:t>Wikipedia</a:t>
            </a:r>
            <a:r>
              <a:rPr lang="en" sz="1400">
                <a:solidFill>
                  <a:srgbClr val="000000"/>
                </a:solidFill>
              </a:rPr>
              <a:t>, Wikimedia Foundation, 28 Jan. 2022, </a:t>
            </a:r>
            <a:endParaRPr sz="1400">
              <a:solidFill>
                <a:srgbClr val="000000"/>
              </a:solidFill>
            </a:endParaRPr>
          </a:p>
          <a:p>
            <a:pPr indent="101600" lvl="0" marL="812800" rtl="0" algn="l">
              <a:spcBef>
                <a:spcPts val="0"/>
              </a:spcBef>
              <a:spcAft>
                <a:spcPts val="0"/>
              </a:spcAft>
              <a:buNone/>
            </a:pPr>
            <a:r>
              <a:rPr lang="en" sz="1400">
                <a:solidFill>
                  <a:srgbClr val="000000"/>
                </a:solidFill>
              </a:rPr>
              <a:t>https://en.wikipedia.org/wiki/Ramsey_theory</a:t>
            </a:r>
            <a:endParaRPr sz="1400">
              <a:solidFill>
                <a:srgbClr val="000000"/>
              </a:solidFill>
            </a:endParaRPr>
          </a:p>
          <a:p>
            <a:pPr indent="0" lvl="0" marL="355600" rtl="0" algn="l">
              <a:spcBef>
                <a:spcPts val="1200"/>
              </a:spcBef>
              <a:spcAft>
                <a:spcPts val="0"/>
              </a:spcAft>
              <a:buNone/>
            </a:pPr>
            <a:r>
              <a:rPr lang="en" sz="1400">
                <a:solidFill>
                  <a:srgbClr val="000000"/>
                </a:solidFill>
              </a:rPr>
              <a:t>“Ramsey's Theorem.” </a:t>
            </a:r>
            <a:r>
              <a:rPr i="1" lang="en" sz="1400">
                <a:solidFill>
                  <a:srgbClr val="000000"/>
                </a:solidFill>
              </a:rPr>
              <a:t>Wikipedia</a:t>
            </a:r>
            <a:r>
              <a:rPr lang="en" sz="1400">
                <a:solidFill>
                  <a:srgbClr val="000000"/>
                </a:solidFill>
              </a:rPr>
              <a:t>, Wikimedia Foundation, 30 Jan. 2022, </a:t>
            </a:r>
            <a:endParaRPr sz="1400">
              <a:solidFill>
                <a:srgbClr val="000000"/>
              </a:solidFill>
            </a:endParaRPr>
          </a:p>
          <a:p>
            <a:pPr indent="101600" lvl="0" marL="812800" rtl="0" algn="l">
              <a:spcBef>
                <a:spcPts val="0"/>
              </a:spcBef>
              <a:spcAft>
                <a:spcPts val="0"/>
              </a:spcAft>
              <a:buNone/>
            </a:pPr>
            <a:r>
              <a:rPr lang="en" sz="1400">
                <a:solidFill>
                  <a:srgbClr val="000000"/>
                </a:solidFill>
              </a:rPr>
              <a:t>https://en.wikipedia.org/wiki/Ramsey%27s_theorem </a:t>
            </a:r>
            <a:endParaRPr sz="1400">
              <a:solidFill>
                <a:srgbClr val="000000"/>
              </a:solidFill>
            </a:endParaRPr>
          </a:p>
          <a:p>
            <a:pPr indent="0" lvl="0" marL="355600" rtl="0" algn="l">
              <a:spcBef>
                <a:spcPts val="1200"/>
              </a:spcBef>
              <a:spcAft>
                <a:spcPts val="0"/>
              </a:spcAft>
              <a:buNone/>
            </a:pPr>
            <a:r>
              <a:rPr lang="en" sz="1400">
                <a:solidFill>
                  <a:srgbClr val="000000"/>
                </a:solidFill>
              </a:rPr>
              <a:t>Rehm, Hunter, director. </a:t>
            </a:r>
            <a:r>
              <a:rPr i="1" lang="en" sz="1400">
                <a:solidFill>
                  <a:srgbClr val="000000"/>
                </a:solidFill>
              </a:rPr>
              <a:t>Ramsey Theory Introduction</a:t>
            </a:r>
            <a:r>
              <a:rPr lang="en" sz="1400">
                <a:solidFill>
                  <a:srgbClr val="000000"/>
                </a:solidFill>
              </a:rPr>
              <a:t>, Youtube, 6 Jan. 2021, </a:t>
            </a:r>
            <a:endParaRPr sz="1400">
              <a:solidFill>
                <a:srgbClr val="000000"/>
              </a:solidFill>
            </a:endParaRPr>
          </a:p>
          <a:p>
            <a:pPr indent="101600" lvl="0" marL="812800" rtl="0" algn="l">
              <a:spcBef>
                <a:spcPts val="0"/>
              </a:spcBef>
              <a:spcAft>
                <a:spcPts val="0"/>
              </a:spcAft>
              <a:buNone/>
            </a:pPr>
            <a:r>
              <a:rPr lang="en" sz="1400">
                <a:solidFill>
                  <a:srgbClr val="000000"/>
                </a:solidFill>
              </a:rPr>
              <a:t>https://www.youtube.com/watch?v=H6TCPlVP1bI&amp;t=181s. Accessed 14 May 2022. </a:t>
            </a:r>
            <a:endParaRPr sz="1400">
              <a:solidFill>
                <a:srgbClr val="000000"/>
              </a:solidFill>
            </a:endParaRPr>
          </a:p>
          <a:p>
            <a:pPr indent="0" lvl="0" marL="355600" rtl="0" algn="l">
              <a:spcBef>
                <a:spcPts val="1200"/>
              </a:spcBef>
              <a:spcAft>
                <a:spcPts val="0"/>
              </a:spcAft>
              <a:buNone/>
            </a:pPr>
            <a:r>
              <a:rPr lang="en" sz="1400">
                <a:solidFill>
                  <a:srgbClr val="000000"/>
                </a:solidFill>
              </a:rPr>
              <a:t>Weisstein, Eric W. “Ramsey Number.” </a:t>
            </a:r>
            <a:r>
              <a:rPr i="1" lang="en" sz="1400">
                <a:solidFill>
                  <a:srgbClr val="000000"/>
                </a:solidFill>
              </a:rPr>
              <a:t>From Wolfram MathWorld</a:t>
            </a:r>
            <a:r>
              <a:rPr lang="en" sz="1400">
                <a:solidFill>
                  <a:srgbClr val="000000"/>
                </a:solidFill>
              </a:rPr>
              <a:t>, </a:t>
            </a:r>
            <a:endParaRPr sz="1400">
              <a:solidFill>
                <a:srgbClr val="000000"/>
              </a:solidFill>
            </a:endParaRPr>
          </a:p>
          <a:p>
            <a:pPr indent="101600" lvl="0" marL="812800" rtl="0" algn="l">
              <a:spcBef>
                <a:spcPts val="0"/>
              </a:spcBef>
              <a:spcAft>
                <a:spcPts val="0"/>
              </a:spcAft>
              <a:buNone/>
            </a:pPr>
            <a:r>
              <a:rPr lang="en" sz="1400">
                <a:solidFill>
                  <a:srgbClr val="000000"/>
                </a:solidFill>
              </a:rPr>
              <a:t>https://mathworld.wolfram.com/RamseyNumber.html </a:t>
            </a:r>
            <a:endParaRPr sz="1400">
              <a:solidFill>
                <a:srgbClr val="000000"/>
              </a:solidFill>
            </a:endParaRPr>
          </a:p>
          <a:p>
            <a:pPr indent="0" lvl="0" marL="355600" rtl="0" algn="l">
              <a:spcBef>
                <a:spcPts val="1200"/>
              </a:spcBef>
              <a:spcAft>
                <a:spcPts val="0"/>
              </a:spcAft>
              <a:buNone/>
            </a:pPr>
            <a:r>
              <a:rPr lang="en" sz="1400">
                <a:solidFill>
                  <a:srgbClr val="000000"/>
                </a:solidFill>
              </a:rPr>
              <a:t>Weisstein, Eric W. “Ramsey Theory.” </a:t>
            </a:r>
            <a:r>
              <a:rPr i="1" lang="en" sz="1400">
                <a:solidFill>
                  <a:srgbClr val="000000"/>
                </a:solidFill>
              </a:rPr>
              <a:t>From Wolfram MathWorld</a:t>
            </a:r>
            <a:r>
              <a:rPr lang="en" sz="1400">
                <a:solidFill>
                  <a:srgbClr val="000000"/>
                </a:solidFill>
              </a:rPr>
              <a:t>, </a:t>
            </a:r>
            <a:endParaRPr sz="1400">
              <a:solidFill>
                <a:srgbClr val="000000"/>
              </a:solidFill>
            </a:endParaRPr>
          </a:p>
          <a:p>
            <a:pPr indent="101600" lvl="0" marL="812800" rtl="0" algn="l">
              <a:spcBef>
                <a:spcPts val="0"/>
              </a:spcBef>
              <a:spcAft>
                <a:spcPts val="0"/>
              </a:spcAft>
              <a:buNone/>
            </a:pPr>
            <a:r>
              <a:rPr lang="en" sz="1400">
                <a:solidFill>
                  <a:srgbClr val="000000"/>
                </a:solidFill>
              </a:rPr>
              <a:t>https://mathworld.wolfram.com/RamseyTheory.html </a:t>
            </a:r>
            <a:endParaRPr sz="1400">
              <a:solidFill>
                <a:srgbClr val="000000"/>
              </a:solidFill>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Ramsey Theory</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An offshoot of mathematics that uses the appearance of a structure and one or more substructures to prove that a property or characteristic holds</a:t>
            </a:r>
            <a:endParaRPr/>
          </a:p>
          <a:p>
            <a:pPr indent="-342900" lvl="0" marL="457200" rtl="0" algn="l">
              <a:spcBef>
                <a:spcPts val="1000"/>
              </a:spcBef>
              <a:spcAft>
                <a:spcPts val="0"/>
              </a:spcAft>
              <a:buSzPts val="1800"/>
              <a:buChar char="●"/>
            </a:pPr>
            <a:r>
              <a:rPr lang="en"/>
              <a:t>Typically a given mathematical structure is divided into pieces or modified, and the question is asked; How big must the original structure be in order to </a:t>
            </a:r>
            <a:r>
              <a:rPr lang="en"/>
              <a:t>guarantee</a:t>
            </a:r>
            <a:r>
              <a:rPr lang="en"/>
              <a:t> that a piece of it holds a specific property</a:t>
            </a:r>
            <a:endParaRPr/>
          </a:p>
          <a:p>
            <a:pPr indent="0" lvl="0" marL="457200" rtl="0" algn="l">
              <a:spcBef>
                <a:spcPts val="1200"/>
              </a:spcBef>
              <a:spcAft>
                <a:spcPts val="1200"/>
              </a:spcAft>
              <a:buNone/>
            </a:pPr>
            <a:r>
              <a:rPr lang="en"/>
              <a:t>Ex. How many people must be present at a party for at least 3 people to know each other or 3 people to not know each other?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Ramsey Theorem</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highlight>
                  <a:srgbClr val="FFFFFF"/>
                </a:highlight>
              </a:rPr>
              <a:t>Theorem:</a:t>
            </a:r>
            <a:endParaRPr b="1" sz="1600">
              <a:highlight>
                <a:srgbClr val="FFFFFF"/>
              </a:highlight>
            </a:endParaRPr>
          </a:p>
          <a:p>
            <a:pPr indent="0" lvl="0" marL="457200" rtl="0" algn="l">
              <a:spcBef>
                <a:spcPts val="1000"/>
              </a:spcBef>
              <a:spcAft>
                <a:spcPts val="0"/>
              </a:spcAft>
              <a:buNone/>
            </a:pPr>
            <a:r>
              <a:rPr lang="en" sz="1600">
                <a:highlight>
                  <a:srgbClr val="FFFFFF"/>
                </a:highlight>
              </a:rPr>
              <a:t>For all s, t &gt;= 1 there exists an n &gt;= 1 such that every 2-coloring of Kₙ contains a monochromatic shape/clique, or order s or t.</a:t>
            </a:r>
            <a:endParaRPr sz="1600">
              <a:highlight>
                <a:srgbClr val="FFFFFF"/>
              </a:highlight>
            </a:endParaRPr>
          </a:p>
          <a:p>
            <a:pPr indent="0" lvl="0" marL="457200" rtl="0" algn="l">
              <a:spcBef>
                <a:spcPts val="1200"/>
              </a:spcBef>
              <a:spcAft>
                <a:spcPts val="0"/>
              </a:spcAft>
              <a:buNone/>
            </a:pPr>
            <a:r>
              <a:t/>
            </a:r>
            <a:endParaRPr sz="1600">
              <a:highlight>
                <a:srgbClr val="FFFFFF"/>
              </a:highlight>
            </a:endParaRPr>
          </a:p>
          <a:p>
            <a:pPr indent="0" lvl="0" marL="0" rtl="0" algn="l">
              <a:spcBef>
                <a:spcPts val="1200"/>
              </a:spcBef>
              <a:spcAft>
                <a:spcPts val="0"/>
              </a:spcAft>
              <a:buNone/>
            </a:pPr>
            <a:r>
              <a:rPr b="1" lang="en" sz="1600">
                <a:highlight>
                  <a:srgbClr val="FFFFFF"/>
                </a:highlight>
              </a:rPr>
              <a:t>Ramsey Numbers:</a:t>
            </a:r>
            <a:endParaRPr b="1" sz="1600">
              <a:highlight>
                <a:srgbClr val="FFFFFF"/>
              </a:highlight>
            </a:endParaRPr>
          </a:p>
          <a:p>
            <a:pPr indent="0" lvl="0" marL="457200" rtl="0" algn="l">
              <a:spcBef>
                <a:spcPts val="1200"/>
              </a:spcBef>
              <a:spcAft>
                <a:spcPts val="1200"/>
              </a:spcAft>
              <a:buNone/>
            </a:pPr>
            <a:r>
              <a:rPr lang="en" sz="1600">
                <a:highlight>
                  <a:srgbClr val="FFFFFF"/>
                </a:highlight>
              </a:rPr>
              <a:t>The Ramsey numbers, R(s, t) are the smallest numbers of n where the 2-coloring of </a:t>
            </a:r>
            <a:r>
              <a:rPr lang="en" sz="1600">
                <a:highlight>
                  <a:srgbClr val="FFFFFF"/>
                </a:highlight>
              </a:rPr>
              <a:t>Kₙ contains a monochromatic shape/clique of order s or t.  </a:t>
            </a:r>
            <a:endParaRPr sz="1600">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General</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000"/>
              </a:spcBef>
              <a:spcAft>
                <a:spcPts val="0"/>
              </a:spcAft>
              <a:buNone/>
            </a:pPr>
            <a:r>
              <a:rPr lang="en"/>
              <a:t>How many people must be present at a party for at least 3 people to know each other or 3 people to not know each other?</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621919" y="2043175"/>
            <a:ext cx="2742500" cy="2611900"/>
          </a:xfrm>
          <a:prstGeom prst="rect">
            <a:avLst/>
          </a:prstGeom>
          <a:noFill/>
          <a:ln>
            <a:noFill/>
          </a:ln>
        </p:spPr>
      </p:pic>
      <p:cxnSp>
        <p:nvCxnSpPr>
          <p:cNvPr id="80" name="Google Shape;80;p16"/>
          <p:cNvCxnSpPr/>
          <p:nvPr/>
        </p:nvCxnSpPr>
        <p:spPr>
          <a:xfrm>
            <a:off x="644600" y="3037700"/>
            <a:ext cx="2710800" cy="11400"/>
          </a:xfrm>
          <a:prstGeom prst="straightConnector1">
            <a:avLst/>
          </a:prstGeom>
          <a:noFill/>
          <a:ln cap="flat" cmpd="sng" w="19050">
            <a:solidFill>
              <a:schemeClr val="dk1"/>
            </a:solidFill>
            <a:prstDash val="solid"/>
            <a:round/>
            <a:headEnd len="med" w="med" type="none"/>
            <a:tailEnd len="med" w="med" type="none"/>
          </a:ln>
        </p:spPr>
      </p:cxnSp>
      <p:cxnSp>
        <p:nvCxnSpPr>
          <p:cNvPr id="81" name="Google Shape;81;p16"/>
          <p:cNvCxnSpPr>
            <a:endCxn id="79" idx="0"/>
          </p:cNvCxnSpPr>
          <p:nvPr/>
        </p:nvCxnSpPr>
        <p:spPr>
          <a:xfrm flipH="1" rot="10800000">
            <a:off x="1166369" y="2043175"/>
            <a:ext cx="826800" cy="2605200"/>
          </a:xfrm>
          <a:prstGeom prst="straightConnector1">
            <a:avLst/>
          </a:prstGeom>
          <a:noFill/>
          <a:ln cap="flat" cmpd="sng" w="19050">
            <a:solidFill>
              <a:schemeClr val="dk1"/>
            </a:solidFill>
            <a:prstDash val="solid"/>
            <a:round/>
            <a:headEnd len="med" w="med" type="none"/>
            <a:tailEnd len="med" w="med" type="none"/>
          </a:ln>
        </p:spPr>
      </p:cxnSp>
      <p:cxnSp>
        <p:nvCxnSpPr>
          <p:cNvPr id="82" name="Google Shape;82;p16"/>
          <p:cNvCxnSpPr>
            <a:endCxn id="79" idx="0"/>
          </p:cNvCxnSpPr>
          <p:nvPr/>
        </p:nvCxnSpPr>
        <p:spPr>
          <a:xfrm rot="10800000">
            <a:off x="1993169" y="2043175"/>
            <a:ext cx="857400" cy="2593800"/>
          </a:xfrm>
          <a:prstGeom prst="straightConnector1">
            <a:avLst/>
          </a:prstGeom>
          <a:noFill/>
          <a:ln cap="flat" cmpd="sng" w="19050">
            <a:solidFill>
              <a:schemeClr val="dk1"/>
            </a:solidFill>
            <a:prstDash val="solid"/>
            <a:round/>
            <a:headEnd len="med" w="med" type="none"/>
            <a:tailEnd len="med" w="med" type="none"/>
          </a:ln>
        </p:spPr>
      </p:cxnSp>
      <p:cxnSp>
        <p:nvCxnSpPr>
          <p:cNvPr id="83" name="Google Shape;83;p16"/>
          <p:cNvCxnSpPr/>
          <p:nvPr/>
        </p:nvCxnSpPr>
        <p:spPr>
          <a:xfrm>
            <a:off x="644600" y="3043375"/>
            <a:ext cx="2200200" cy="1582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6"/>
          <p:cNvCxnSpPr/>
          <p:nvPr/>
        </p:nvCxnSpPr>
        <p:spPr>
          <a:xfrm flipH="1">
            <a:off x="1155100" y="3043375"/>
            <a:ext cx="2194500" cy="1587900"/>
          </a:xfrm>
          <a:prstGeom prst="straightConnector1">
            <a:avLst/>
          </a:prstGeom>
          <a:noFill/>
          <a:ln cap="flat" cmpd="sng" w="19050">
            <a:solidFill>
              <a:schemeClr val="dk1"/>
            </a:solidFill>
            <a:prstDash val="solid"/>
            <a:round/>
            <a:headEnd len="med" w="med" type="none"/>
            <a:tailEnd len="med" w="med" type="none"/>
          </a:ln>
        </p:spPr>
      </p:cxnSp>
      <p:sp>
        <p:nvSpPr>
          <p:cNvPr id="85" name="Google Shape;85;p16"/>
          <p:cNvSpPr/>
          <p:nvPr/>
        </p:nvSpPr>
        <p:spPr>
          <a:xfrm>
            <a:off x="1953425" y="1993650"/>
            <a:ext cx="79500" cy="738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6" name="Google Shape;86;p16"/>
          <p:cNvSpPr/>
          <p:nvPr/>
        </p:nvSpPr>
        <p:spPr>
          <a:xfrm>
            <a:off x="3325075" y="3006500"/>
            <a:ext cx="79500" cy="738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7" name="Google Shape;87;p16"/>
          <p:cNvSpPr/>
          <p:nvPr/>
        </p:nvSpPr>
        <p:spPr>
          <a:xfrm>
            <a:off x="565100" y="3006500"/>
            <a:ext cx="79500" cy="738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8" name="Google Shape;88;p16"/>
          <p:cNvSpPr/>
          <p:nvPr/>
        </p:nvSpPr>
        <p:spPr>
          <a:xfrm>
            <a:off x="2813250" y="4581275"/>
            <a:ext cx="79500" cy="738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89" name="Google Shape;89;p16"/>
          <p:cNvSpPr/>
          <p:nvPr/>
        </p:nvSpPr>
        <p:spPr>
          <a:xfrm>
            <a:off x="1111275" y="4581275"/>
            <a:ext cx="79500" cy="738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90" name="Google Shape;90;p16"/>
          <p:cNvSpPr txBox="1"/>
          <p:nvPr/>
        </p:nvSpPr>
        <p:spPr>
          <a:xfrm>
            <a:off x="4030125" y="2130375"/>
            <a:ext cx="4446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3"/>
                </a:solidFill>
                <a:highlight>
                  <a:schemeClr val="lt2"/>
                </a:highlight>
                <a:latin typeface="Proxima Nova"/>
                <a:ea typeface="Proxima Nova"/>
                <a:cs typeface="Proxima Nova"/>
                <a:sym typeface="Proxima Nova"/>
              </a:rPr>
              <a:t>n</a:t>
            </a:r>
            <a:r>
              <a:rPr lang="en">
                <a:solidFill>
                  <a:schemeClr val="accent2"/>
                </a:solidFill>
                <a:latin typeface="Proxima Nova"/>
                <a:ea typeface="Proxima Nova"/>
                <a:cs typeface="Proxima Nova"/>
                <a:sym typeface="Proxima Nova"/>
              </a:rPr>
              <a:t>- represents the number of vertices of the main shape</a:t>
            </a:r>
            <a:endParaRPr>
              <a:solidFill>
                <a:schemeClr val="accent2"/>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accent2"/>
              </a:solidFill>
              <a:latin typeface="Proxima Nova"/>
              <a:ea typeface="Proxima Nova"/>
              <a:cs typeface="Proxima Nova"/>
              <a:sym typeface="Proxima Nova"/>
            </a:endParaRPr>
          </a:p>
          <a:p>
            <a:pPr indent="0" lvl="0" marL="0" rtl="0" algn="l">
              <a:spcBef>
                <a:spcPts val="0"/>
              </a:spcBef>
              <a:spcAft>
                <a:spcPts val="0"/>
              </a:spcAft>
              <a:buNone/>
            </a:pPr>
            <a:r>
              <a:rPr lang="en" u="sng">
                <a:solidFill>
                  <a:schemeClr val="accent2"/>
                </a:solidFill>
                <a:highlight>
                  <a:schemeClr val="accent6"/>
                </a:highlight>
                <a:latin typeface="Proxima Nova"/>
                <a:ea typeface="Proxima Nova"/>
                <a:cs typeface="Proxima Nova"/>
                <a:sym typeface="Proxima Nova"/>
              </a:rPr>
              <a:t>s and t</a:t>
            </a:r>
            <a:r>
              <a:rPr lang="en">
                <a:solidFill>
                  <a:schemeClr val="accent2"/>
                </a:solidFill>
                <a:latin typeface="Proxima Nova"/>
                <a:ea typeface="Proxima Nova"/>
                <a:cs typeface="Proxima Nova"/>
                <a:sym typeface="Proxima Nova"/>
              </a:rPr>
              <a:t>- represent the type of subshape that needs to     be made up </a:t>
            </a:r>
            <a:endParaRPr>
              <a:solidFill>
                <a:schemeClr val="accent2"/>
              </a:solidFill>
              <a:latin typeface="Proxima Nova"/>
              <a:ea typeface="Proxima Nova"/>
              <a:cs typeface="Proxima Nova"/>
              <a:sym typeface="Proxima Nova"/>
            </a:endParaRPr>
          </a:p>
        </p:txBody>
      </p:sp>
      <p:cxnSp>
        <p:nvCxnSpPr>
          <p:cNvPr id="91" name="Google Shape;91;p16"/>
          <p:cNvCxnSpPr/>
          <p:nvPr/>
        </p:nvCxnSpPr>
        <p:spPr>
          <a:xfrm>
            <a:off x="672175" y="3045800"/>
            <a:ext cx="2656800" cy="16800"/>
          </a:xfrm>
          <a:prstGeom prst="straightConnector1">
            <a:avLst/>
          </a:prstGeom>
          <a:noFill/>
          <a:ln cap="flat" cmpd="sng" w="19050">
            <a:solidFill>
              <a:schemeClr val="accent6"/>
            </a:solidFill>
            <a:prstDash val="solid"/>
            <a:round/>
            <a:headEnd len="med" w="med" type="none"/>
            <a:tailEnd len="med" w="med" type="none"/>
          </a:ln>
        </p:spPr>
      </p:cxnSp>
      <p:cxnSp>
        <p:nvCxnSpPr>
          <p:cNvPr id="92" name="Google Shape;92;p16"/>
          <p:cNvCxnSpPr>
            <a:stCxn id="86" idx="2"/>
            <a:endCxn id="89" idx="7"/>
          </p:cNvCxnSpPr>
          <p:nvPr/>
        </p:nvCxnSpPr>
        <p:spPr>
          <a:xfrm flipH="1">
            <a:off x="1179175" y="3043400"/>
            <a:ext cx="2145900" cy="1548600"/>
          </a:xfrm>
          <a:prstGeom prst="straightConnector1">
            <a:avLst/>
          </a:prstGeom>
          <a:noFill/>
          <a:ln cap="flat" cmpd="sng" w="19050">
            <a:solidFill>
              <a:schemeClr val="accent6"/>
            </a:solidFill>
            <a:prstDash val="solid"/>
            <a:round/>
            <a:headEnd len="med" w="med" type="none"/>
            <a:tailEnd len="med" w="med" type="none"/>
          </a:ln>
        </p:spPr>
      </p:cxnSp>
      <p:cxnSp>
        <p:nvCxnSpPr>
          <p:cNvPr id="93" name="Google Shape;93;p16"/>
          <p:cNvCxnSpPr>
            <a:endCxn id="89" idx="0"/>
          </p:cNvCxnSpPr>
          <p:nvPr/>
        </p:nvCxnSpPr>
        <p:spPr>
          <a:xfrm>
            <a:off x="649425" y="3068375"/>
            <a:ext cx="501600" cy="1512900"/>
          </a:xfrm>
          <a:prstGeom prst="straightConnector1">
            <a:avLst/>
          </a:prstGeom>
          <a:noFill/>
          <a:ln cap="flat" cmpd="sng" w="19050">
            <a:solidFill>
              <a:schemeClr val="accent6"/>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Example-cont.</a:t>
            </a:r>
            <a:endParaRPr/>
          </a:p>
        </p:txBody>
      </p:sp>
      <p:sp>
        <p:nvSpPr>
          <p:cNvPr id="99" name="Google Shape;9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000"/>
              </a:spcBef>
              <a:spcAft>
                <a:spcPts val="1200"/>
              </a:spcAft>
              <a:buNone/>
            </a:pPr>
            <a:r>
              <a:rPr lang="en"/>
              <a:t>How many people must be present at a party for at least 3 people to know each other or 3 people to not know each other?</a:t>
            </a:r>
            <a:endParaRPr/>
          </a:p>
        </p:txBody>
      </p:sp>
      <p:pic>
        <p:nvPicPr>
          <p:cNvPr id="100" name="Google Shape;100;p17"/>
          <p:cNvPicPr preferRelativeResize="0"/>
          <p:nvPr/>
        </p:nvPicPr>
        <p:blipFill>
          <a:blip r:embed="rId3">
            <a:alphaModFix/>
          </a:blip>
          <a:stretch>
            <a:fillRect/>
          </a:stretch>
        </p:blipFill>
        <p:spPr>
          <a:xfrm>
            <a:off x="750875" y="2030225"/>
            <a:ext cx="2844300" cy="2708850"/>
          </a:xfrm>
          <a:prstGeom prst="rect">
            <a:avLst/>
          </a:prstGeom>
          <a:noFill/>
          <a:ln>
            <a:noFill/>
          </a:ln>
        </p:spPr>
      </p:pic>
      <p:sp>
        <p:nvSpPr>
          <p:cNvPr id="101" name="Google Shape;101;p17"/>
          <p:cNvSpPr txBox="1"/>
          <p:nvPr/>
        </p:nvSpPr>
        <p:spPr>
          <a:xfrm>
            <a:off x="4520650" y="2250925"/>
            <a:ext cx="38103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Proxima Nova"/>
                <a:ea typeface="Proxima Nova"/>
                <a:cs typeface="Proxima Nova"/>
                <a:sym typeface="Proxima Nova"/>
              </a:rPr>
              <a:t>In this case, a singly colored </a:t>
            </a:r>
            <a:r>
              <a:rPr lang="en">
                <a:solidFill>
                  <a:schemeClr val="accent2"/>
                </a:solidFill>
                <a:latin typeface="Proxima Nova"/>
                <a:ea typeface="Proxima Nova"/>
                <a:cs typeface="Proxima Nova"/>
                <a:sym typeface="Proxima Nova"/>
              </a:rPr>
              <a:t>triangle</a:t>
            </a:r>
            <a:r>
              <a:rPr lang="en">
                <a:solidFill>
                  <a:schemeClr val="accent2"/>
                </a:solidFill>
                <a:latin typeface="Proxima Nova"/>
                <a:ea typeface="Proxima Nova"/>
                <a:cs typeface="Proxima Nova"/>
                <a:sym typeface="Proxima Nova"/>
              </a:rPr>
              <a:t> cannot be made. Therefore </a:t>
            </a:r>
            <a:r>
              <a:rPr lang="en" sz="1600">
                <a:solidFill>
                  <a:schemeClr val="accent2"/>
                </a:solidFill>
                <a:highlight>
                  <a:srgbClr val="FFFFFF"/>
                </a:highlight>
                <a:latin typeface="Proxima Nova"/>
                <a:ea typeface="Proxima Nova"/>
                <a:cs typeface="Proxima Nova"/>
                <a:sym typeface="Proxima Nova"/>
              </a:rPr>
              <a:t>K₅ </a:t>
            </a:r>
            <a:r>
              <a:rPr lang="en">
                <a:solidFill>
                  <a:schemeClr val="accent2"/>
                </a:solidFill>
                <a:highlight>
                  <a:srgbClr val="FFFFFF"/>
                </a:highlight>
                <a:latin typeface="Proxima Nova"/>
                <a:ea typeface="Proxima Nova"/>
                <a:cs typeface="Proxima Nova"/>
                <a:sym typeface="Proxima Nova"/>
              </a:rPr>
              <a:t>does not satisfy </a:t>
            </a:r>
            <a:endParaRPr>
              <a:solidFill>
                <a:schemeClr val="accent2"/>
              </a:solidFill>
              <a:highlight>
                <a:srgbClr val="FFFFFF"/>
              </a:highlight>
              <a:latin typeface="Proxima Nova"/>
              <a:ea typeface="Proxima Nova"/>
              <a:cs typeface="Proxima Nova"/>
              <a:sym typeface="Proxima Nova"/>
            </a:endParaRPr>
          </a:p>
          <a:p>
            <a:pPr indent="0" lvl="0" marL="0" rtl="0" algn="l">
              <a:spcBef>
                <a:spcPts val="0"/>
              </a:spcBef>
              <a:spcAft>
                <a:spcPts val="0"/>
              </a:spcAft>
              <a:buNone/>
            </a:pPr>
            <a:r>
              <a:rPr lang="en">
                <a:solidFill>
                  <a:schemeClr val="accent2"/>
                </a:solidFill>
                <a:highlight>
                  <a:srgbClr val="FFFFFF"/>
                </a:highlight>
                <a:latin typeface="Proxima Nova"/>
                <a:ea typeface="Proxima Nova"/>
                <a:cs typeface="Proxima Nova"/>
                <a:sym typeface="Proxima Nova"/>
              </a:rPr>
              <a:t>R(3, 3).</a:t>
            </a:r>
            <a:endParaRPr sz="1200">
              <a:solidFill>
                <a:schemeClr val="accent2"/>
              </a:solidFill>
              <a:latin typeface="Proxima Nova"/>
              <a:ea typeface="Proxima Nova"/>
              <a:cs typeface="Proxima Nova"/>
              <a:sym typeface="Proxima Nova"/>
            </a:endParaRPr>
          </a:p>
        </p:txBody>
      </p:sp>
      <p:sp>
        <p:nvSpPr>
          <p:cNvPr id="102" name="Google Shape;102;p17"/>
          <p:cNvSpPr txBox="1"/>
          <p:nvPr/>
        </p:nvSpPr>
        <p:spPr>
          <a:xfrm>
            <a:off x="1948900" y="18392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1</a:t>
            </a:r>
            <a:endParaRPr sz="1200">
              <a:latin typeface="Proxima Nova"/>
              <a:ea typeface="Proxima Nova"/>
              <a:cs typeface="Proxima Nova"/>
              <a:sym typeface="Proxima Nova"/>
            </a:endParaRPr>
          </a:p>
        </p:txBody>
      </p:sp>
      <p:sp>
        <p:nvSpPr>
          <p:cNvPr id="103" name="Google Shape;103;p17"/>
          <p:cNvSpPr txBox="1"/>
          <p:nvPr/>
        </p:nvSpPr>
        <p:spPr>
          <a:xfrm>
            <a:off x="3297850" y="277442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2</a:t>
            </a:r>
            <a:endParaRPr sz="1200">
              <a:latin typeface="Proxima Nova"/>
              <a:ea typeface="Proxima Nova"/>
              <a:cs typeface="Proxima Nova"/>
              <a:sym typeface="Proxima Nova"/>
            </a:endParaRPr>
          </a:p>
        </p:txBody>
      </p:sp>
      <p:sp>
        <p:nvSpPr>
          <p:cNvPr id="104" name="Google Shape;104;p17"/>
          <p:cNvSpPr txBox="1"/>
          <p:nvPr/>
        </p:nvSpPr>
        <p:spPr>
          <a:xfrm>
            <a:off x="2968225" y="45688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3</a:t>
            </a:r>
            <a:endParaRPr sz="1200">
              <a:latin typeface="Proxima Nova"/>
              <a:ea typeface="Proxima Nova"/>
              <a:cs typeface="Proxima Nova"/>
              <a:sym typeface="Proxima Nova"/>
            </a:endParaRPr>
          </a:p>
        </p:txBody>
      </p:sp>
      <p:sp>
        <p:nvSpPr>
          <p:cNvPr id="105" name="Google Shape;105;p17"/>
          <p:cNvSpPr txBox="1"/>
          <p:nvPr/>
        </p:nvSpPr>
        <p:spPr>
          <a:xfrm>
            <a:off x="1141500" y="45688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4</a:t>
            </a:r>
            <a:endParaRPr sz="1200">
              <a:latin typeface="Proxima Nova"/>
              <a:ea typeface="Proxima Nova"/>
              <a:cs typeface="Proxima Nova"/>
              <a:sym typeface="Proxima Nova"/>
            </a:endParaRPr>
          </a:p>
        </p:txBody>
      </p:sp>
      <p:sp>
        <p:nvSpPr>
          <p:cNvPr id="106" name="Google Shape;106;p17"/>
          <p:cNvSpPr txBox="1"/>
          <p:nvPr/>
        </p:nvSpPr>
        <p:spPr>
          <a:xfrm>
            <a:off x="750875" y="274942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5</a:t>
            </a:r>
            <a:endParaRPr sz="1200">
              <a:latin typeface="Proxima Nova"/>
              <a:ea typeface="Proxima Nova"/>
              <a:cs typeface="Proxima Nova"/>
              <a:sym typeface="Proxima Nova"/>
            </a:endParaRPr>
          </a:p>
        </p:txBody>
      </p:sp>
      <p:sp>
        <p:nvSpPr>
          <p:cNvPr id="107" name="Google Shape;107;p17"/>
          <p:cNvSpPr txBox="1"/>
          <p:nvPr/>
        </p:nvSpPr>
        <p:spPr>
          <a:xfrm>
            <a:off x="468275" y="1958075"/>
            <a:ext cx="125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When n = 5:</a:t>
            </a:r>
            <a:endParaRPr>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Example-cont.</a:t>
            </a:r>
            <a:endParaRPr/>
          </a:p>
          <a:p>
            <a:pPr indent="0" lvl="0" marL="0" rtl="0" algn="l">
              <a:spcBef>
                <a:spcPts val="0"/>
              </a:spcBef>
              <a:spcAft>
                <a:spcPts val="0"/>
              </a:spcAft>
              <a:buNone/>
            </a:pPr>
            <a:r>
              <a:t/>
            </a:r>
            <a:endParaRPr/>
          </a:p>
        </p:txBody>
      </p:sp>
      <p:sp>
        <p:nvSpPr>
          <p:cNvPr id="113" name="Google Shape;11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000"/>
              </a:spcBef>
              <a:spcAft>
                <a:spcPts val="1200"/>
              </a:spcAft>
              <a:buNone/>
            </a:pPr>
            <a:r>
              <a:rPr lang="en"/>
              <a:t>How many people must be present at a party for at least 3 people to know each other or 3 people to not know each other?</a:t>
            </a:r>
            <a:endParaRPr/>
          </a:p>
        </p:txBody>
      </p:sp>
      <p:sp>
        <p:nvSpPr>
          <p:cNvPr id="114" name="Google Shape;114;p18"/>
          <p:cNvSpPr txBox="1"/>
          <p:nvPr/>
        </p:nvSpPr>
        <p:spPr>
          <a:xfrm>
            <a:off x="4520650" y="2163925"/>
            <a:ext cx="3810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Proxima Nova"/>
                <a:ea typeface="Proxima Nova"/>
                <a:cs typeface="Proxima Nova"/>
                <a:sym typeface="Proxima Nova"/>
              </a:rPr>
              <a:t>Can you orient the red/blue edges between the vertices to make this shape contain all multichromatic triangles (while keeping the vertice-red/blue ratio)?</a:t>
            </a:r>
            <a:endParaRPr sz="1200">
              <a:solidFill>
                <a:schemeClr val="accent2"/>
              </a:solidFill>
              <a:latin typeface="Proxima Nova"/>
              <a:ea typeface="Proxima Nova"/>
              <a:cs typeface="Proxima Nova"/>
              <a:sym typeface="Proxima Nova"/>
            </a:endParaRPr>
          </a:p>
        </p:txBody>
      </p:sp>
      <p:sp>
        <p:nvSpPr>
          <p:cNvPr id="115" name="Google Shape;115;p18"/>
          <p:cNvSpPr txBox="1"/>
          <p:nvPr/>
        </p:nvSpPr>
        <p:spPr>
          <a:xfrm>
            <a:off x="1169100" y="20716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1</a:t>
            </a:r>
            <a:endParaRPr sz="1200">
              <a:latin typeface="Proxima Nova"/>
              <a:ea typeface="Proxima Nova"/>
              <a:cs typeface="Proxima Nova"/>
              <a:sym typeface="Proxima Nova"/>
            </a:endParaRPr>
          </a:p>
        </p:txBody>
      </p:sp>
      <p:sp>
        <p:nvSpPr>
          <p:cNvPr id="116" name="Google Shape;116;p18"/>
          <p:cNvSpPr txBox="1"/>
          <p:nvPr/>
        </p:nvSpPr>
        <p:spPr>
          <a:xfrm>
            <a:off x="2769050" y="210845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2</a:t>
            </a:r>
            <a:endParaRPr sz="1200">
              <a:latin typeface="Proxima Nova"/>
              <a:ea typeface="Proxima Nova"/>
              <a:cs typeface="Proxima Nova"/>
              <a:sym typeface="Proxima Nova"/>
            </a:endParaRPr>
          </a:p>
        </p:txBody>
      </p:sp>
      <p:sp>
        <p:nvSpPr>
          <p:cNvPr id="117" name="Google Shape;117;p18"/>
          <p:cNvSpPr txBox="1"/>
          <p:nvPr/>
        </p:nvSpPr>
        <p:spPr>
          <a:xfrm>
            <a:off x="3529625" y="334080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3</a:t>
            </a:r>
            <a:endParaRPr sz="1200">
              <a:latin typeface="Proxima Nova"/>
              <a:ea typeface="Proxima Nova"/>
              <a:cs typeface="Proxima Nova"/>
              <a:sym typeface="Proxima Nova"/>
            </a:endParaRPr>
          </a:p>
        </p:txBody>
      </p:sp>
      <p:sp>
        <p:nvSpPr>
          <p:cNvPr id="118" name="Google Shape;118;p18"/>
          <p:cNvSpPr txBox="1"/>
          <p:nvPr/>
        </p:nvSpPr>
        <p:spPr>
          <a:xfrm>
            <a:off x="2635700" y="463215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4</a:t>
            </a:r>
            <a:endParaRPr sz="1200">
              <a:latin typeface="Proxima Nova"/>
              <a:ea typeface="Proxima Nova"/>
              <a:cs typeface="Proxima Nova"/>
              <a:sym typeface="Proxima Nova"/>
            </a:endParaRPr>
          </a:p>
        </p:txBody>
      </p:sp>
      <p:sp>
        <p:nvSpPr>
          <p:cNvPr id="119" name="Google Shape;119;p18"/>
          <p:cNvSpPr txBox="1"/>
          <p:nvPr/>
        </p:nvSpPr>
        <p:spPr>
          <a:xfrm>
            <a:off x="1231500" y="463215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5</a:t>
            </a:r>
            <a:endParaRPr sz="1200">
              <a:latin typeface="Proxima Nova"/>
              <a:ea typeface="Proxima Nova"/>
              <a:cs typeface="Proxima Nova"/>
              <a:sym typeface="Proxima Nova"/>
            </a:endParaRPr>
          </a:p>
        </p:txBody>
      </p:sp>
      <p:sp>
        <p:nvSpPr>
          <p:cNvPr id="120" name="Google Shape;120;p18"/>
          <p:cNvSpPr txBox="1"/>
          <p:nvPr/>
        </p:nvSpPr>
        <p:spPr>
          <a:xfrm>
            <a:off x="453925" y="334080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6</a:t>
            </a:r>
            <a:endParaRPr sz="1200">
              <a:latin typeface="Proxima Nova"/>
              <a:ea typeface="Proxima Nova"/>
              <a:cs typeface="Proxima Nova"/>
              <a:sym typeface="Proxima Nova"/>
            </a:endParaRPr>
          </a:p>
        </p:txBody>
      </p:sp>
      <p:sp>
        <p:nvSpPr>
          <p:cNvPr id="121" name="Google Shape;121;p18"/>
          <p:cNvSpPr/>
          <p:nvPr/>
        </p:nvSpPr>
        <p:spPr>
          <a:xfrm>
            <a:off x="1373400" y="23359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a:off x="2706650" y="23359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3467225" y="34942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a:off x="697875" y="34942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a:off x="1350675" y="46321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2706650" y="4632150"/>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txBox="1"/>
          <p:nvPr/>
        </p:nvSpPr>
        <p:spPr>
          <a:xfrm>
            <a:off x="377550" y="1775125"/>
            <a:ext cx="125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When n = 6:</a:t>
            </a:r>
            <a:endParaRPr>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Example-cont.</a:t>
            </a:r>
            <a:endParaRPr/>
          </a:p>
        </p:txBody>
      </p:sp>
      <p:sp>
        <p:nvSpPr>
          <p:cNvPr id="133" name="Google Shape;133;p19"/>
          <p:cNvSpPr txBox="1"/>
          <p:nvPr/>
        </p:nvSpPr>
        <p:spPr>
          <a:xfrm>
            <a:off x="1180450" y="1924250"/>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1</a:t>
            </a:r>
            <a:endParaRPr sz="1200">
              <a:latin typeface="Proxima Nova"/>
              <a:ea typeface="Proxima Nova"/>
              <a:cs typeface="Proxima Nova"/>
              <a:sym typeface="Proxima Nova"/>
            </a:endParaRPr>
          </a:p>
        </p:txBody>
      </p:sp>
      <p:sp>
        <p:nvSpPr>
          <p:cNvPr id="134" name="Google Shape;134;p19"/>
          <p:cNvSpPr txBox="1"/>
          <p:nvPr/>
        </p:nvSpPr>
        <p:spPr>
          <a:xfrm>
            <a:off x="2780400" y="196102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2</a:t>
            </a:r>
            <a:endParaRPr sz="1200">
              <a:latin typeface="Proxima Nova"/>
              <a:ea typeface="Proxima Nova"/>
              <a:cs typeface="Proxima Nova"/>
              <a:sym typeface="Proxima Nova"/>
            </a:endParaRPr>
          </a:p>
        </p:txBody>
      </p:sp>
      <p:sp>
        <p:nvSpPr>
          <p:cNvPr id="135" name="Google Shape;135;p19"/>
          <p:cNvSpPr txBox="1"/>
          <p:nvPr/>
        </p:nvSpPr>
        <p:spPr>
          <a:xfrm>
            <a:off x="3540975" y="31933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3</a:t>
            </a:r>
            <a:endParaRPr sz="1200">
              <a:latin typeface="Proxima Nova"/>
              <a:ea typeface="Proxima Nova"/>
              <a:cs typeface="Proxima Nova"/>
              <a:sym typeface="Proxima Nova"/>
            </a:endParaRPr>
          </a:p>
        </p:txBody>
      </p:sp>
      <p:sp>
        <p:nvSpPr>
          <p:cNvPr id="136" name="Google Shape;136;p19"/>
          <p:cNvSpPr txBox="1"/>
          <p:nvPr/>
        </p:nvSpPr>
        <p:spPr>
          <a:xfrm>
            <a:off x="2647050" y="448472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4</a:t>
            </a:r>
            <a:endParaRPr sz="1200">
              <a:latin typeface="Proxima Nova"/>
              <a:ea typeface="Proxima Nova"/>
              <a:cs typeface="Proxima Nova"/>
              <a:sym typeface="Proxima Nova"/>
            </a:endParaRPr>
          </a:p>
        </p:txBody>
      </p:sp>
      <p:sp>
        <p:nvSpPr>
          <p:cNvPr id="137" name="Google Shape;137;p19"/>
          <p:cNvSpPr txBox="1"/>
          <p:nvPr/>
        </p:nvSpPr>
        <p:spPr>
          <a:xfrm>
            <a:off x="1242850" y="448472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5</a:t>
            </a:r>
            <a:endParaRPr sz="1200">
              <a:latin typeface="Proxima Nova"/>
              <a:ea typeface="Proxima Nova"/>
              <a:cs typeface="Proxima Nova"/>
              <a:sym typeface="Proxima Nova"/>
            </a:endParaRPr>
          </a:p>
        </p:txBody>
      </p:sp>
      <p:sp>
        <p:nvSpPr>
          <p:cNvPr id="138" name="Google Shape;138;p19"/>
          <p:cNvSpPr txBox="1"/>
          <p:nvPr/>
        </p:nvSpPr>
        <p:spPr>
          <a:xfrm>
            <a:off x="465275" y="3193375"/>
            <a:ext cx="204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6</a:t>
            </a:r>
            <a:endParaRPr sz="1200">
              <a:latin typeface="Proxima Nova"/>
              <a:ea typeface="Proxima Nova"/>
              <a:cs typeface="Proxima Nova"/>
              <a:sym typeface="Proxima Nova"/>
            </a:endParaRPr>
          </a:p>
        </p:txBody>
      </p:sp>
      <p:sp>
        <p:nvSpPr>
          <p:cNvPr id="139" name="Google Shape;139;p19"/>
          <p:cNvSpPr/>
          <p:nvPr/>
        </p:nvSpPr>
        <p:spPr>
          <a:xfrm>
            <a:off x="1384750" y="21885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2718000" y="21885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3478575" y="33468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a:off x="709225" y="33468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a:off x="1362025" y="44847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2718000" y="4484725"/>
            <a:ext cx="62400" cy="6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9"/>
          <p:cNvCxnSpPr>
            <a:endCxn id="140" idx="2"/>
          </p:cNvCxnSpPr>
          <p:nvPr/>
        </p:nvCxnSpPr>
        <p:spPr>
          <a:xfrm>
            <a:off x="1448100" y="2218525"/>
            <a:ext cx="1269900" cy="1200"/>
          </a:xfrm>
          <a:prstGeom prst="straightConnector1">
            <a:avLst/>
          </a:prstGeom>
          <a:noFill/>
          <a:ln cap="flat" cmpd="sng" w="9525">
            <a:solidFill>
              <a:srgbClr val="FF0000"/>
            </a:solidFill>
            <a:prstDash val="solid"/>
            <a:round/>
            <a:headEnd len="med" w="med" type="none"/>
            <a:tailEnd len="med" w="med" type="none"/>
          </a:ln>
        </p:spPr>
      </p:cxnSp>
      <p:cxnSp>
        <p:nvCxnSpPr>
          <p:cNvPr id="146" name="Google Shape;146;p19"/>
          <p:cNvCxnSpPr>
            <a:endCxn id="141" idx="1"/>
          </p:cNvCxnSpPr>
          <p:nvPr/>
        </p:nvCxnSpPr>
        <p:spPr>
          <a:xfrm>
            <a:off x="2779413" y="2252563"/>
            <a:ext cx="708300" cy="1103400"/>
          </a:xfrm>
          <a:prstGeom prst="straightConnector1">
            <a:avLst/>
          </a:prstGeom>
          <a:noFill/>
          <a:ln cap="flat" cmpd="sng" w="9525">
            <a:solidFill>
              <a:srgbClr val="FF0000"/>
            </a:solidFill>
            <a:prstDash val="solid"/>
            <a:round/>
            <a:headEnd len="med" w="med" type="none"/>
            <a:tailEnd len="med" w="med" type="none"/>
          </a:ln>
        </p:spPr>
      </p:cxnSp>
      <p:cxnSp>
        <p:nvCxnSpPr>
          <p:cNvPr id="147" name="Google Shape;147;p19"/>
          <p:cNvCxnSpPr>
            <a:endCxn id="144" idx="7"/>
          </p:cNvCxnSpPr>
          <p:nvPr/>
        </p:nvCxnSpPr>
        <p:spPr>
          <a:xfrm flipH="1">
            <a:off x="2771262" y="3425263"/>
            <a:ext cx="721800" cy="1068600"/>
          </a:xfrm>
          <a:prstGeom prst="straightConnector1">
            <a:avLst/>
          </a:prstGeom>
          <a:noFill/>
          <a:ln cap="flat" cmpd="sng" w="9525">
            <a:solidFill>
              <a:srgbClr val="FF0000"/>
            </a:solidFill>
            <a:prstDash val="solid"/>
            <a:round/>
            <a:headEnd len="med" w="med" type="none"/>
            <a:tailEnd len="med" w="med" type="none"/>
          </a:ln>
        </p:spPr>
      </p:cxnSp>
      <p:cxnSp>
        <p:nvCxnSpPr>
          <p:cNvPr id="148" name="Google Shape;148;p19"/>
          <p:cNvCxnSpPr>
            <a:stCxn id="144" idx="2"/>
            <a:endCxn id="143" idx="6"/>
          </p:cNvCxnSpPr>
          <p:nvPr/>
        </p:nvCxnSpPr>
        <p:spPr>
          <a:xfrm rot="10800000">
            <a:off x="1424400" y="4515925"/>
            <a:ext cx="1293600" cy="0"/>
          </a:xfrm>
          <a:prstGeom prst="straightConnector1">
            <a:avLst/>
          </a:prstGeom>
          <a:noFill/>
          <a:ln cap="flat" cmpd="sng" w="9525">
            <a:solidFill>
              <a:srgbClr val="FF0000"/>
            </a:solidFill>
            <a:prstDash val="solid"/>
            <a:round/>
            <a:headEnd len="med" w="med" type="none"/>
            <a:tailEnd len="med" w="med" type="none"/>
          </a:ln>
        </p:spPr>
      </p:cxnSp>
      <p:cxnSp>
        <p:nvCxnSpPr>
          <p:cNvPr id="149" name="Google Shape;149;p19"/>
          <p:cNvCxnSpPr>
            <a:stCxn id="143" idx="1"/>
            <a:endCxn id="142" idx="5"/>
          </p:cNvCxnSpPr>
          <p:nvPr/>
        </p:nvCxnSpPr>
        <p:spPr>
          <a:xfrm rot="10800000">
            <a:off x="762463" y="3400063"/>
            <a:ext cx="608700" cy="1093800"/>
          </a:xfrm>
          <a:prstGeom prst="straightConnector1">
            <a:avLst/>
          </a:prstGeom>
          <a:noFill/>
          <a:ln cap="flat" cmpd="sng" w="9525">
            <a:solidFill>
              <a:srgbClr val="FF0000"/>
            </a:solidFill>
            <a:prstDash val="solid"/>
            <a:round/>
            <a:headEnd len="med" w="med" type="none"/>
            <a:tailEnd len="med" w="med" type="none"/>
          </a:ln>
        </p:spPr>
      </p:cxnSp>
      <p:cxnSp>
        <p:nvCxnSpPr>
          <p:cNvPr id="150" name="Google Shape;150;p19"/>
          <p:cNvCxnSpPr>
            <a:stCxn id="142" idx="7"/>
            <a:endCxn id="139" idx="4"/>
          </p:cNvCxnSpPr>
          <p:nvPr/>
        </p:nvCxnSpPr>
        <p:spPr>
          <a:xfrm flipH="1" rot="10800000">
            <a:off x="762487" y="2251063"/>
            <a:ext cx="653400" cy="1104900"/>
          </a:xfrm>
          <a:prstGeom prst="straightConnector1">
            <a:avLst/>
          </a:prstGeom>
          <a:noFill/>
          <a:ln cap="flat" cmpd="sng" w="9525">
            <a:solidFill>
              <a:srgbClr val="FF0000"/>
            </a:solidFill>
            <a:prstDash val="solid"/>
            <a:round/>
            <a:headEnd len="med" w="med" type="none"/>
            <a:tailEnd len="med" w="med" type="none"/>
          </a:ln>
        </p:spPr>
      </p:cxnSp>
      <p:cxnSp>
        <p:nvCxnSpPr>
          <p:cNvPr id="151" name="Google Shape;151;p19"/>
          <p:cNvCxnSpPr>
            <a:endCxn id="140" idx="3"/>
          </p:cNvCxnSpPr>
          <p:nvPr/>
        </p:nvCxnSpPr>
        <p:spPr>
          <a:xfrm flipH="1" rot="10800000">
            <a:off x="774138" y="2241787"/>
            <a:ext cx="1953000" cy="1115400"/>
          </a:xfrm>
          <a:prstGeom prst="straightConnector1">
            <a:avLst/>
          </a:prstGeom>
          <a:noFill/>
          <a:ln cap="flat" cmpd="sng" w="9525">
            <a:solidFill>
              <a:srgbClr val="0000FF"/>
            </a:solidFill>
            <a:prstDash val="solid"/>
            <a:round/>
            <a:headEnd len="med" w="med" type="none"/>
            <a:tailEnd len="med" w="med" type="none"/>
          </a:ln>
        </p:spPr>
      </p:cxnSp>
      <p:cxnSp>
        <p:nvCxnSpPr>
          <p:cNvPr id="152" name="Google Shape;152;p19"/>
          <p:cNvCxnSpPr>
            <a:stCxn id="140" idx="5"/>
            <a:endCxn id="144" idx="7"/>
          </p:cNvCxnSpPr>
          <p:nvPr/>
        </p:nvCxnSpPr>
        <p:spPr>
          <a:xfrm>
            <a:off x="2771262" y="2241787"/>
            <a:ext cx="0" cy="2252100"/>
          </a:xfrm>
          <a:prstGeom prst="straightConnector1">
            <a:avLst/>
          </a:prstGeom>
          <a:noFill/>
          <a:ln cap="flat" cmpd="sng" w="9525">
            <a:solidFill>
              <a:srgbClr val="0000FF"/>
            </a:solidFill>
            <a:prstDash val="solid"/>
            <a:round/>
            <a:headEnd len="med" w="med" type="none"/>
            <a:tailEnd len="med" w="med" type="none"/>
          </a:ln>
        </p:spPr>
      </p:cxnSp>
      <p:cxnSp>
        <p:nvCxnSpPr>
          <p:cNvPr id="153" name="Google Shape;153;p19"/>
          <p:cNvCxnSpPr>
            <a:stCxn id="144" idx="2"/>
            <a:endCxn id="142" idx="5"/>
          </p:cNvCxnSpPr>
          <p:nvPr/>
        </p:nvCxnSpPr>
        <p:spPr>
          <a:xfrm rot="10800000">
            <a:off x="762600" y="3400225"/>
            <a:ext cx="1955400" cy="1115700"/>
          </a:xfrm>
          <a:prstGeom prst="straightConnector1">
            <a:avLst/>
          </a:prstGeom>
          <a:noFill/>
          <a:ln cap="flat" cmpd="sng" w="9525">
            <a:solidFill>
              <a:srgbClr val="0000FF"/>
            </a:solidFill>
            <a:prstDash val="solid"/>
            <a:round/>
            <a:headEnd len="med" w="med" type="none"/>
            <a:tailEnd len="med" w="med" type="none"/>
          </a:ln>
        </p:spPr>
      </p:cxnSp>
      <p:cxnSp>
        <p:nvCxnSpPr>
          <p:cNvPr id="154" name="Google Shape;154;p19"/>
          <p:cNvCxnSpPr>
            <a:stCxn id="139" idx="6"/>
            <a:endCxn id="141" idx="1"/>
          </p:cNvCxnSpPr>
          <p:nvPr/>
        </p:nvCxnSpPr>
        <p:spPr>
          <a:xfrm>
            <a:off x="1447150" y="2219725"/>
            <a:ext cx="2040600" cy="1136100"/>
          </a:xfrm>
          <a:prstGeom prst="straightConnector1">
            <a:avLst/>
          </a:prstGeom>
          <a:noFill/>
          <a:ln cap="flat" cmpd="sng" w="9525">
            <a:solidFill>
              <a:srgbClr val="0000FF"/>
            </a:solidFill>
            <a:prstDash val="solid"/>
            <a:round/>
            <a:headEnd len="med" w="med" type="none"/>
            <a:tailEnd len="med" w="med" type="none"/>
          </a:ln>
        </p:spPr>
      </p:cxnSp>
      <p:cxnSp>
        <p:nvCxnSpPr>
          <p:cNvPr id="155" name="Google Shape;155;p19"/>
          <p:cNvCxnSpPr>
            <a:endCxn id="143" idx="7"/>
          </p:cNvCxnSpPr>
          <p:nvPr/>
        </p:nvCxnSpPr>
        <p:spPr>
          <a:xfrm flipH="1">
            <a:off x="1415287" y="3396763"/>
            <a:ext cx="2072100" cy="1097100"/>
          </a:xfrm>
          <a:prstGeom prst="straightConnector1">
            <a:avLst/>
          </a:prstGeom>
          <a:noFill/>
          <a:ln cap="flat" cmpd="sng" w="9525">
            <a:solidFill>
              <a:srgbClr val="0000FF"/>
            </a:solidFill>
            <a:prstDash val="solid"/>
            <a:round/>
            <a:headEnd len="med" w="med" type="none"/>
            <a:tailEnd len="med" w="med" type="none"/>
          </a:ln>
        </p:spPr>
      </p:cxnSp>
      <p:cxnSp>
        <p:nvCxnSpPr>
          <p:cNvPr id="156" name="Google Shape;156;p19"/>
          <p:cNvCxnSpPr>
            <a:endCxn id="139" idx="4"/>
          </p:cNvCxnSpPr>
          <p:nvPr/>
        </p:nvCxnSpPr>
        <p:spPr>
          <a:xfrm flipH="1" rot="10800000">
            <a:off x="1403050" y="2250925"/>
            <a:ext cx="12900" cy="2233500"/>
          </a:xfrm>
          <a:prstGeom prst="straightConnector1">
            <a:avLst/>
          </a:prstGeom>
          <a:noFill/>
          <a:ln cap="flat" cmpd="sng" w="9525">
            <a:solidFill>
              <a:srgbClr val="0000FF"/>
            </a:solidFill>
            <a:prstDash val="solid"/>
            <a:round/>
            <a:headEnd len="med" w="med" type="none"/>
            <a:tailEnd len="med" w="med" type="none"/>
          </a:ln>
        </p:spPr>
      </p:cxnSp>
      <p:cxnSp>
        <p:nvCxnSpPr>
          <p:cNvPr id="157" name="Google Shape;157;p19"/>
          <p:cNvCxnSpPr>
            <a:endCxn id="141" idx="3"/>
          </p:cNvCxnSpPr>
          <p:nvPr/>
        </p:nvCxnSpPr>
        <p:spPr>
          <a:xfrm>
            <a:off x="774213" y="3379987"/>
            <a:ext cx="2713500" cy="20100"/>
          </a:xfrm>
          <a:prstGeom prst="straightConnector1">
            <a:avLst/>
          </a:prstGeom>
          <a:noFill/>
          <a:ln cap="flat" cmpd="sng" w="9525">
            <a:solidFill>
              <a:srgbClr val="FF0000"/>
            </a:solidFill>
            <a:prstDash val="solid"/>
            <a:round/>
            <a:headEnd len="med" w="med" type="none"/>
            <a:tailEnd len="med" w="med" type="none"/>
          </a:ln>
        </p:spPr>
      </p:cxnSp>
      <p:cxnSp>
        <p:nvCxnSpPr>
          <p:cNvPr id="158" name="Google Shape;158;p19"/>
          <p:cNvCxnSpPr/>
          <p:nvPr/>
        </p:nvCxnSpPr>
        <p:spPr>
          <a:xfrm flipH="1" rot="10800000">
            <a:off x="1425600" y="2264125"/>
            <a:ext cx="1320000" cy="2232000"/>
          </a:xfrm>
          <a:prstGeom prst="straightConnector1">
            <a:avLst/>
          </a:prstGeom>
          <a:noFill/>
          <a:ln cap="flat" cmpd="sng" w="9525">
            <a:solidFill>
              <a:srgbClr val="FF0000"/>
            </a:solidFill>
            <a:prstDash val="solid"/>
            <a:round/>
            <a:headEnd len="med" w="med" type="none"/>
            <a:tailEnd len="med" w="med" type="none"/>
          </a:ln>
        </p:spPr>
      </p:cxnSp>
      <p:cxnSp>
        <p:nvCxnSpPr>
          <p:cNvPr id="159" name="Google Shape;159;p19"/>
          <p:cNvCxnSpPr>
            <a:stCxn id="139" idx="4"/>
            <a:endCxn id="144" idx="1"/>
          </p:cNvCxnSpPr>
          <p:nvPr/>
        </p:nvCxnSpPr>
        <p:spPr>
          <a:xfrm>
            <a:off x="1415950" y="2250925"/>
            <a:ext cx="1311300" cy="2242800"/>
          </a:xfrm>
          <a:prstGeom prst="straightConnector1">
            <a:avLst/>
          </a:prstGeom>
          <a:noFill/>
          <a:ln cap="flat" cmpd="sng" w="9525">
            <a:solidFill>
              <a:srgbClr val="FF0000"/>
            </a:solidFill>
            <a:prstDash val="solid"/>
            <a:round/>
            <a:headEnd len="med" w="med" type="none"/>
            <a:tailEnd len="med" w="med" type="none"/>
          </a:ln>
        </p:spPr>
      </p:cxnSp>
      <p:sp>
        <p:nvSpPr>
          <p:cNvPr id="160" name="Google Shape;160;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000"/>
              </a:spcBef>
              <a:spcAft>
                <a:spcPts val="1200"/>
              </a:spcAft>
              <a:buNone/>
            </a:pPr>
            <a:r>
              <a:rPr lang="en"/>
              <a:t>How many people must be present at a party for at least 3 people to know each other or 3 people to not know each other?</a:t>
            </a:r>
            <a:endParaRPr/>
          </a:p>
        </p:txBody>
      </p:sp>
      <p:sp>
        <p:nvSpPr>
          <p:cNvPr id="161" name="Google Shape;161;p19"/>
          <p:cNvSpPr txBox="1"/>
          <p:nvPr/>
        </p:nvSpPr>
        <p:spPr>
          <a:xfrm>
            <a:off x="4770372" y="1729825"/>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Proxima Nova"/>
              <a:ea typeface="Proxima Nova"/>
              <a:cs typeface="Proxima Nova"/>
              <a:sym typeface="Proxima Nova"/>
            </a:endParaRPr>
          </a:p>
        </p:txBody>
      </p:sp>
      <p:sp>
        <p:nvSpPr>
          <p:cNvPr id="162" name="Google Shape;162;p19"/>
          <p:cNvSpPr txBox="1"/>
          <p:nvPr/>
        </p:nvSpPr>
        <p:spPr>
          <a:xfrm>
            <a:off x="5756347" y="1654788"/>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2</a:t>
            </a:r>
            <a:endParaRPr sz="1200">
              <a:latin typeface="Proxima Nova"/>
              <a:ea typeface="Proxima Nova"/>
              <a:cs typeface="Proxima Nova"/>
              <a:sym typeface="Proxima Nova"/>
            </a:endParaRPr>
          </a:p>
        </p:txBody>
      </p:sp>
      <p:sp>
        <p:nvSpPr>
          <p:cNvPr id="163" name="Google Shape;163;p19"/>
          <p:cNvSpPr txBox="1"/>
          <p:nvPr/>
        </p:nvSpPr>
        <p:spPr>
          <a:xfrm>
            <a:off x="5659701" y="3380850"/>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4</a:t>
            </a:r>
            <a:endParaRPr sz="1200">
              <a:latin typeface="Proxima Nova"/>
              <a:ea typeface="Proxima Nova"/>
              <a:cs typeface="Proxima Nova"/>
              <a:sym typeface="Proxima Nova"/>
            </a:endParaRPr>
          </a:p>
        </p:txBody>
      </p:sp>
      <p:sp>
        <p:nvSpPr>
          <p:cNvPr id="164" name="Google Shape;164;p19"/>
          <p:cNvSpPr txBox="1"/>
          <p:nvPr/>
        </p:nvSpPr>
        <p:spPr>
          <a:xfrm>
            <a:off x="4810387" y="3380850"/>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Proxima Nova"/>
              <a:ea typeface="Proxima Nova"/>
              <a:cs typeface="Proxima Nova"/>
              <a:sym typeface="Proxima Nova"/>
            </a:endParaRPr>
          </a:p>
        </p:txBody>
      </p:sp>
      <p:sp>
        <p:nvSpPr>
          <p:cNvPr id="165" name="Google Shape;165;p19"/>
          <p:cNvSpPr txBox="1"/>
          <p:nvPr/>
        </p:nvSpPr>
        <p:spPr>
          <a:xfrm>
            <a:off x="4247202" y="2508047"/>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6</a:t>
            </a:r>
            <a:endParaRPr sz="1200">
              <a:latin typeface="Proxima Nova"/>
              <a:ea typeface="Proxima Nova"/>
              <a:cs typeface="Proxima Nova"/>
              <a:sym typeface="Proxima Nova"/>
            </a:endParaRPr>
          </a:p>
        </p:txBody>
      </p:sp>
      <p:sp>
        <p:nvSpPr>
          <p:cNvPr id="166" name="Google Shape;166;p19"/>
          <p:cNvSpPr/>
          <p:nvPr/>
        </p:nvSpPr>
        <p:spPr>
          <a:xfrm>
            <a:off x="5756357" y="1900232"/>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4468190" y="2647118"/>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5756357" y="3380850"/>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9"/>
          <p:cNvCxnSpPr>
            <a:endCxn id="166" idx="3"/>
          </p:cNvCxnSpPr>
          <p:nvPr/>
        </p:nvCxnSpPr>
        <p:spPr>
          <a:xfrm flipH="1" rot="10800000">
            <a:off x="4510044" y="1934545"/>
            <a:ext cx="1252200" cy="719100"/>
          </a:xfrm>
          <a:prstGeom prst="straightConnector1">
            <a:avLst/>
          </a:prstGeom>
          <a:noFill/>
          <a:ln cap="flat" cmpd="sng" w="9525">
            <a:solidFill>
              <a:srgbClr val="0000FF"/>
            </a:solidFill>
            <a:prstDash val="solid"/>
            <a:round/>
            <a:headEnd len="med" w="med" type="none"/>
            <a:tailEnd len="med" w="med" type="none"/>
          </a:ln>
        </p:spPr>
      </p:cxnSp>
      <p:cxnSp>
        <p:nvCxnSpPr>
          <p:cNvPr id="170" name="Google Shape;170;p19"/>
          <p:cNvCxnSpPr>
            <a:stCxn id="166" idx="5"/>
            <a:endCxn id="168" idx="7"/>
          </p:cNvCxnSpPr>
          <p:nvPr/>
        </p:nvCxnSpPr>
        <p:spPr>
          <a:xfrm>
            <a:off x="5790670" y="1934545"/>
            <a:ext cx="0" cy="1452300"/>
          </a:xfrm>
          <a:prstGeom prst="straightConnector1">
            <a:avLst/>
          </a:prstGeom>
          <a:noFill/>
          <a:ln cap="flat" cmpd="sng" w="9525">
            <a:solidFill>
              <a:srgbClr val="0000FF"/>
            </a:solidFill>
            <a:prstDash val="solid"/>
            <a:round/>
            <a:headEnd len="med" w="med" type="none"/>
            <a:tailEnd len="med" w="med" type="none"/>
          </a:ln>
        </p:spPr>
      </p:cxnSp>
      <p:cxnSp>
        <p:nvCxnSpPr>
          <p:cNvPr id="171" name="Google Shape;171;p19"/>
          <p:cNvCxnSpPr>
            <a:stCxn id="168" idx="2"/>
            <a:endCxn id="167" idx="5"/>
          </p:cNvCxnSpPr>
          <p:nvPr/>
        </p:nvCxnSpPr>
        <p:spPr>
          <a:xfrm rot="10800000">
            <a:off x="4502357" y="2681550"/>
            <a:ext cx="1254000" cy="719400"/>
          </a:xfrm>
          <a:prstGeom prst="straightConnector1">
            <a:avLst/>
          </a:prstGeom>
          <a:noFill/>
          <a:ln cap="flat" cmpd="sng" w="9525">
            <a:solidFill>
              <a:srgbClr val="0000FF"/>
            </a:solidFill>
            <a:prstDash val="solid"/>
            <a:round/>
            <a:headEnd len="med" w="med" type="none"/>
            <a:tailEnd len="med" w="med" type="none"/>
          </a:ln>
        </p:spPr>
      </p:cxnSp>
      <p:sp>
        <p:nvSpPr>
          <p:cNvPr id="172" name="Google Shape;172;p19"/>
          <p:cNvSpPr txBox="1"/>
          <p:nvPr/>
        </p:nvSpPr>
        <p:spPr>
          <a:xfrm>
            <a:off x="4163272" y="2811225"/>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1</a:t>
            </a:r>
            <a:endParaRPr sz="1200">
              <a:latin typeface="Proxima Nova"/>
              <a:ea typeface="Proxima Nova"/>
              <a:cs typeface="Proxima Nova"/>
              <a:sym typeface="Proxima Nova"/>
            </a:endParaRPr>
          </a:p>
        </p:txBody>
      </p:sp>
      <p:sp>
        <p:nvSpPr>
          <p:cNvPr id="173" name="Google Shape;173;p19"/>
          <p:cNvSpPr txBox="1"/>
          <p:nvPr/>
        </p:nvSpPr>
        <p:spPr>
          <a:xfrm>
            <a:off x="5710749" y="3578976"/>
            <a:ext cx="165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3</a:t>
            </a:r>
            <a:endParaRPr sz="1200">
              <a:latin typeface="Proxima Nova"/>
              <a:ea typeface="Proxima Nova"/>
              <a:cs typeface="Proxima Nova"/>
              <a:sym typeface="Proxima Nova"/>
            </a:endParaRPr>
          </a:p>
        </p:txBody>
      </p:sp>
      <p:sp>
        <p:nvSpPr>
          <p:cNvPr id="174" name="Google Shape;174;p19"/>
          <p:cNvSpPr txBox="1"/>
          <p:nvPr/>
        </p:nvSpPr>
        <p:spPr>
          <a:xfrm>
            <a:off x="5171734" y="4488550"/>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latin typeface="Proxima Nova"/>
              <a:ea typeface="Proxima Nova"/>
              <a:cs typeface="Proxima Nova"/>
              <a:sym typeface="Proxima Nova"/>
            </a:endParaRPr>
          </a:p>
        </p:txBody>
      </p:sp>
      <p:sp>
        <p:nvSpPr>
          <p:cNvPr id="175" name="Google Shape;175;p19"/>
          <p:cNvSpPr txBox="1"/>
          <p:nvPr/>
        </p:nvSpPr>
        <p:spPr>
          <a:xfrm>
            <a:off x="4171326" y="4398950"/>
            <a:ext cx="130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roxima Nova"/>
                <a:ea typeface="Proxima Nova"/>
                <a:cs typeface="Proxima Nova"/>
                <a:sym typeface="Proxima Nova"/>
              </a:rPr>
              <a:t>5</a:t>
            </a:r>
            <a:endParaRPr sz="1200">
              <a:latin typeface="Proxima Nova"/>
              <a:ea typeface="Proxima Nova"/>
              <a:cs typeface="Proxima Nova"/>
              <a:sym typeface="Proxima Nova"/>
            </a:endParaRPr>
          </a:p>
        </p:txBody>
      </p:sp>
      <p:sp>
        <p:nvSpPr>
          <p:cNvPr id="176" name="Google Shape;176;p19"/>
          <p:cNvSpPr/>
          <p:nvPr/>
        </p:nvSpPr>
        <p:spPr>
          <a:xfrm>
            <a:off x="4362258" y="3007932"/>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5704966" y="3754818"/>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4347686" y="4488550"/>
            <a:ext cx="40200" cy="40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19"/>
          <p:cNvCxnSpPr>
            <a:stCxn id="176" idx="6"/>
            <a:endCxn id="177" idx="1"/>
          </p:cNvCxnSpPr>
          <p:nvPr/>
        </p:nvCxnSpPr>
        <p:spPr>
          <a:xfrm>
            <a:off x="4402458" y="3028032"/>
            <a:ext cx="1308300" cy="732600"/>
          </a:xfrm>
          <a:prstGeom prst="straightConnector1">
            <a:avLst/>
          </a:prstGeom>
          <a:noFill/>
          <a:ln cap="flat" cmpd="sng" w="9525">
            <a:solidFill>
              <a:srgbClr val="0000FF"/>
            </a:solidFill>
            <a:prstDash val="solid"/>
            <a:round/>
            <a:headEnd len="med" w="med" type="none"/>
            <a:tailEnd len="med" w="med" type="none"/>
          </a:ln>
        </p:spPr>
      </p:cxnSp>
      <p:cxnSp>
        <p:nvCxnSpPr>
          <p:cNvPr id="180" name="Google Shape;180;p19"/>
          <p:cNvCxnSpPr>
            <a:endCxn id="178" idx="7"/>
          </p:cNvCxnSpPr>
          <p:nvPr/>
        </p:nvCxnSpPr>
        <p:spPr>
          <a:xfrm flipH="1">
            <a:off x="4381998" y="3787037"/>
            <a:ext cx="1328700" cy="707400"/>
          </a:xfrm>
          <a:prstGeom prst="straightConnector1">
            <a:avLst/>
          </a:prstGeom>
          <a:noFill/>
          <a:ln cap="flat" cmpd="sng" w="9525">
            <a:solidFill>
              <a:srgbClr val="0000FF"/>
            </a:solidFill>
            <a:prstDash val="solid"/>
            <a:round/>
            <a:headEnd len="med" w="med" type="none"/>
            <a:tailEnd len="med" w="med" type="none"/>
          </a:ln>
        </p:spPr>
      </p:cxnSp>
      <p:cxnSp>
        <p:nvCxnSpPr>
          <p:cNvPr id="181" name="Google Shape;181;p19"/>
          <p:cNvCxnSpPr>
            <a:endCxn id="176" idx="4"/>
          </p:cNvCxnSpPr>
          <p:nvPr/>
        </p:nvCxnSpPr>
        <p:spPr>
          <a:xfrm flipH="1" rot="10800000">
            <a:off x="4374258" y="3048132"/>
            <a:ext cx="8100" cy="1440300"/>
          </a:xfrm>
          <a:prstGeom prst="straightConnector1">
            <a:avLst/>
          </a:prstGeom>
          <a:noFill/>
          <a:ln cap="flat" cmpd="sng" w="9525">
            <a:solidFill>
              <a:srgbClr val="0000FF"/>
            </a:solidFill>
            <a:prstDash val="solid"/>
            <a:round/>
            <a:headEnd len="med" w="med" type="none"/>
            <a:tailEnd len="med" w="med" type="none"/>
          </a:ln>
        </p:spPr>
      </p:cxnSp>
      <p:sp>
        <p:nvSpPr>
          <p:cNvPr id="182" name="Google Shape;182;p19"/>
          <p:cNvSpPr txBox="1"/>
          <p:nvPr/>
        </p:nvSpPr>
        <p:spPr>
          <a:xfrm>
            <a:off x="6377950" y="2163925"/>
            <a:ext cx="1953000" cy="160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2"/>
                </a:solidFill>
                <a:latin typeface="Proxima Nova"/>
                <a:ea typeface="Proxima Nova"/>
                <a:cs typeface="Proxima Nova"/>
                <a:sym typeface="Proxima Nova"/>
              </a:rPr>
              <a:t>More than one monochromatic triangle will be made therefore n = 6 is the solution. </a:t>
            </a:r>
            <a:endParaRPr>
              <a:solidFill>
                <a:schemeClr val="accent2"/>
              </a:solidFill>
              <a:latin typeface="Proxima Nova"/>
              <a:ea typeface="Proxima Nova"/>
              <a:cs typeface="Proxima Nova"/>
              <a:sym typeface="Proxima Nova"/>
            </a:endParaRPr>
          </a:p>
          <a:p>
            <a:pPr indent="0" lvl="0" marL="0" rtl="0" algn="l">
              <a:spcBef>
                <a:spcPts val="1000"/>
              </a:spcBef>
              <a:spcAft>
                <a:spcPts val="0"/>
              </a:spcAft>
              <a:buNone/>
            </a:pPr>
            <a:r>
              <a:rPr lang="en">
                <a:solidFill>
                  <a:schemeClr val="accent2"/>
                </a:solidFill>
                <a:latin typeface="Proxima Nova"/>
                <a:ea typeface="Proxima Nova"/>
                <a:cs typeface="Proxima Nova"/>
                <a:sym typeface="Proxima Nova"/>
              </a:rPr>
              <a:t>R(3, 3) = 6</a:t>
            </a:r>
            <a:endParaRPr>
              <a:solidFill>
                <a:schemeClr val="accent2"/>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General Theorem</a:t>
            </a:r>
            <a:endParaRPr/>
          </a:p>
        </p:txBody>
      </p:sp>
      <p:sp>
        <p:nvSpPr>
          <p:cNvPr id="188" name="Google Shape;188;p20"/>
          <p:cNvSpPr txBox="1"/>
          <p:nvPr>
            <p:ph idx="1" type="body"/>
          </p:nvPr>
        </p:nvSpPr>
        <p:spPr>
          <a:xfrm>
            <a:off x="311700" y="1152475"/>
            <a:ext cx="4376700" cy="3853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highlight>
                  <a:srgbClr val="FFFFFF"/>
                </a:highlight>
              </a:rPr>
              <a:t>General Theorem:</a:t>
            </a:r>
            <a:endParaRPr b="1" sz="1600">
              <a:highlight>
                <a:srgbClr val="FFFFFF"/>
              </a:highlight>
            </a:endParaRPr>
          </a:p>
          <a:p>
            <a:pPr indent="0" lvl="0" marL="457200" rtl="0" algn="l">
              <a:spcBef>
                <a:spcPts val="1200"/>
              </a:spcBef>
              <a:spcAft>
                <a:spcPts val="0"/>
              </a:spcAft>
              <a:buNone/>
            </a:pPr>
            <a:r>
              <a:rPr lang="en" sz="1600">
                <a:highlight>
                  <a:srgbClr val="FFFFFF"/>
                </a:highlight>
              </a:rPr>
              <a:t>For any given number of colours, </a:t>
            </a:r>
            <a:r>
              <a:rPr i="1" lang="en" sz="1600"/>
              <a:t>c</a:t>
            </a:r>
            <a:r>
              <a:rPr lang="en" sz="1600">
                <a:highlight>
                  <a:srgbClr val="FFFFFF"/>
                </a:highlight>
              </a:rPr>
              <a:t>, and any given integers </a:t>
            </a:r>
            <a:r>
              <a:rPr i="1" lang="en" sz="1600"/>
              <a:t>n</a:t>
            </a:r>
            <a:r>
              <a:rPr baseline="-25000" lang="en" sz="1600"/>
              <a:t>1</a:t>
            </a:r>
            <a:r>
              <a:rPr lang="en" sz="1600">
                <a:highlight>
                  <a:srgbClr val="FFFFFF"/>
                </a:highlight>
              </a:rPr>
              <a:t>, ..., </a:t>
            </a:r>
            <a:r>
              <a:rPr i="1" lang="en" sz="1600"/>
              <a:t>n</a:t>
            </a:r>
            <a:r>
              <a:rPr baseline="-25000" i="1" lang="en" sz="1600"/>
              <a:t>c</a:t>
            </a:r>
            <a:r>
              <a:rPr lang="en" sz="1600">
                <a:highlight>
                  <a:srgbClr val="FFFFFF"/>
                </a:highlight>
              </a:rPr>
              <a:t>, there is a number, </a:t>
            </a:r>
            <a:r>
              <a:rPr i="1" lang="en" sz="1600"/>
              <a:t>R</a:t>
            </a:r>
            <a:r>
              <a:rPr lang="en" sz="1600">
                <a:highlight>
                  <a:srgbClr val="FFFFFF"/>
                </a:highlight>
              </a:rPr>
              <a:t>(</a:t>
            </a:r>
            <a:r>
              <a:rPr i="1" lang="en" sz="1600"/>
              <a:t>n</a:t>
            </a:r>
            <a:r>
              <a:rPr baseline="-25000" lang="en" sz="1600"/>
              <a:t>1</a:t>
            </a:r>
            <a:r>
              <a:rPr lang="en" sz="1600">
                <a:highlight>
                  <a:srgbClr val="FFFFFF"/>
                </a:highlight>
              </a:rPr>
              <a:t>, ..., </a:t>
            </a:r>
            <a:r>
              <a:rPr i="1" lang="en" sz="1600"/>
              <a:t>n</a:t>
            </a:r>
            <a:r>
              <a:rPr baseline="-25000" i="1" lang="en" sz="1600"/>
              <a:t>c</a:t>
            </a:r>
            <a:r>
              <a:rPr lang="en" sz="1600">
                <a:highlight>
                  <a:srgbClr val="FFFFFF"/>
                </a:highlight>
              </a:rPr>
              <a:t>), such that if the edges of a complete graph of order </a:t>
            </a:r>
            <a:r>
              <a:rPr i="1" lang="en" sz="1600"/>
              <a:t>R</a:t>
            </a:r>
            <a:r>
              <a:rPr lang="en" sz="1600">
                <a:highlight>
                  <a:srgbClr val="FFFFFF"/>
                </a:highlight>
              </a:rPr>
              <a:t>(</a:t>
            </a:r>
            <a:r>
              <a:rPr i="1" lang="en" sz="1600"/>
              <a:t>n</a:t>
            </a:r>
            <a:r>
              <a:rPr baseline="-25000" lang="en" sz="1600"/>
              <a:t>1</a:t>
            </a:r>
            <a:r>
              <a:rPr lang="en" sz="1600">
                <a:highlight>
                  <a:srgbClr val="FFFFFF"/>
                </a:highlight>
              </a:rPr>
              <a:t>, ..., </a:t>
            </a:r>
            <a:r>
              <a:rPr i="1" lang="en" sz="1600"/>
              <a:t>n</a:t>
            </a:r>
            <a:r>
              <a:rPr baseline="-25000" i="1" lang="en" sz="1600"/>
              <a:t>c</a:t>
            </a:r>
            <a:r>
              <a:rPr lang="en" sz="1600">
                <a:highlight>
                  <a:srgbClr val="FFFFFF"/>
                </a:highlight>
              </a:rPr>
              <a:t>) are coloured with </a:t>
            </a:r>
            <a:r>
              <a:rPr i="1" lang="en" sz="1600"/>
              <a:t>c</a:t>
            </a:r>
            <a:r>
              <a:rPr lang="en" sz="1600">
                <a:highlight>
                  <a:srgbClr val="FFFFFF"/>
                </a:highlight>
              </a:rPr>
              <a:t> different colours, then for some </a:t>
            </a:r>
            <a:r>
              <a:rPr i="1" lang="en" sz="1600"/>
              <a:t>i</a:t>
            </a:r>
            <a:r>
              <a:rPr lang="en" sz="1600">
                <a:highlight>
                  <a:srgbClr val="FFFFFF"/>
                </a:highlight>
              </a:rPr>
              <a:t> between 1 and </a:t>
            </a:r>
            <a:r>
              <a:rPr i="1" lang="en" sz="1600"/>
              <a:t>c</a:t>
            </a:r>
            <a:r>
              <a:rPr lang="en" sz="1600">
                <a:highlight>
                  <a:srgbClr val="FFFFFF"/>
                </a:highlight>
              </a:rPr>
              <a:t>, it must contain a complete </a:t>
            </a:r>
            <a:r>
              <a:rPr lang="en" sz="1600">
                <a:uFill>
                  <a:noFill/>
                </a:uFill>
                <a:hlinkClick r:id="rId3"/>
              </a:rPr>
              <a:t>subgraph</a:t>
            </a:r>
            <a:r>
              <a:rPr lang="en" sz="1600">
                <a:highlight>
                  <a:srgbClr val="FFFFFF"/>
                </a:highlight>
              </a:rPr>
              <a:t> of order </a:t>
            </a:r>
            <a:r>
              <a:rPr i="1" lang="en" sz="1600"/>
              <a:t>n</a:t>
            </a:r>
            <a:r>
              <a:rPr baseline="-25000" i="1" lang="en" sz="1600"/>
              <a:t>i</a:t>
            </a:r>
            <a:r>
              <a:rPr lang="en" sz="1600">
                <a:highlight>
                  <a:srgbClr val="FFFFFF"/>
                </a:highlight>
              </a:rPr>
              <a:t> whose edges are all colour </a:t>
            </a:r>
            <a:r>
              <a:rPr i="1" lang="en" sz="1600"/>
              <a:t>i</a:t>
            </a:r>
            <a:r>
              <a:rPr lang="en" sz="1600">
                <a:highlight>
                  <a:srgbClr val="FFFFFF"/>
                </a:highlight>
              </a:rPr>
              <a:t>.</a:t>
            </a:r>
            <a:endParaRPr sz="1600">
              <a:highlight>
                <a:srgbClr val="FFFFFF"/>
              </a:highlight>
            </a:endParaRPr>
          </a:p>
          <a:p>
            <a:pPr indent="0" lvl="0" marL="0" rtl="0" algn="l">
              <a:spcBef>
                <a:spcPts val="1200"/>
              </a:spcBef>
              <a:spcAft>
                <a:spcPts val="1200"/>
              </a:spcAft>
              <a:buNone/>
            </a:pPr>
            <a:r>
              <a:rPr lang="en" sz="1400">
                <a:highlight>
                  <a:srgbClr val="FFFFFF"/>
                </a:highlight>
              </a:rPr>
              <a:t>*Ramsey numbers are known to be difficult to calculate due to the massive increase in graph complexity, with the increase of c and </a:t>
            </a:r>
            <a:r>
              <a:rPr i="1" lang="en" sz="1600"/>
              <a:t>n</a:t>
            </a:r>
            <a:r>
              <a:rPr baseline="-25000" i="1" lang="en" sz="1600"/>
              <a:t>c</a:t>
            </a:r>
            <a:r>
              <a:rPr lang="en" sz="1400">
                <a:highlight>
                  <a:srgbClr val="FFFFFF"/>
                </a:highlight>
              </a:rPr>
              <a:t>.*</a:t>
            </a:r>
            <a:endParaRPr sz="1400">
              <a:highlight>
                <a:srgbClr val="FFFFFF"/>
              </a:highlight>
            </a:endParaRPr>
          </a:p>
        </p:txBody>
      </p:sp>
      <p:sp>
        <p:nvSpPr>
          <p:cNvPr id="189" name="Google Shape;189;p20"/>
          <p:cNvSpPr txBox="1"/>
          <p:nvPr/>
        </p:nvSpPr>
        <p:spPr>
          <a:xfrm>
            <a:off x="4886700" y="1720175"/>
            <a:ext cx="401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u="sng">
                <a:solidFill>
                  <a:schemeClr val="accent3"/>
                </a:solidFill>
                <a:latin typeface="Proxima Nova"/>
                <a:ea typeface="Proxima Nova"/>
                <a:cs typeface="Proxima Nova"/>
                <a:sym typeface="Proxima Nova"/>
              </a:rPr>
              <a:t>R(3, 3, 3)</a:t>
            </a:r>
            <a:r>
              <a:rPr lang="en" sz="1200">
                <a:solidFill>
                  <a:schemeClr val="accent3"/>
                </a:solidFill>
                <a:latin typeface="Proxima Nova"/>
                <a:ea typeface="Proxima Nova"/>
                <a:cs typeface="Proxima Nova"/>
                <a:sym typeface="Proxima Nova"/>
              </a:rPr>
              <a:t>                                     </a:t>
            </a:r>
            <a:r>
              <a:rPr lang="en" sz="1200" u="sng">
                <a:solidFill>
                  <a:schemeClr val="accent3"/>
                </a:solidFill>
                <a:latin typeface="Proxima Nova"/>
                <a:ea typeface="Proxima Nova"/>
                <a:cs typeface="Proxima Nova"/>
                <a:sym typeface="Proxima Nova"/>
              </a:rPr>
              <a:t>R(3, 8)                                     </a:t>
            </a:r>
            <a:endParaRPr sz="1200">
              <a:solidFill>
                <a:schemeClr val="accent3"/>
              </a:solidFill>
              <a:latin typeface="Proxima Nova"/>
              <a:ea typeface="Proxima Nova"/>
              <a:cs typeface="Proxima Nova"/>
              <a:sym typeface="Proxima Nova"/>
            </a:endParaRPr>
          </a:p>
        </p:txBody>
      </p:sp>
      <p:pic>
        <p:nvPicPr>
          <p:cNvPr id="190" name="Google Shape;190;p20"/>
          <p:cNvPicPr preferRelativeResize="0"/>
          <p:nvPr/>
        </p:nvPicPr>
        <p:blipFill rotWithShape="1">
          <a:blip r:embed="rId4">
            <a:alphaModFix/>
          </a:blip>
          <a:srcRect b="0" l="14462" r="12196" t="0"/>
          <a:stretch/>
        </p:blipFill>
        <p:spPr>
          <a:xfrm>
            <a:off x="6894150" y="2089475"/>
            <a:ext cx="2007450" cy="1810957"/>
          </a:xfrm>
          <a:prstGeom prst="rect">
            <a:avLst/>
          </a:prstGeom>
          <a:noFill/>
          <a:ln>
            <a:noFill/>
          </a:ln>
        </p:spPr>
      </p:pic>
      <p:sp>
        <p:nvSpPr>
          <p:cNvPr id="191" name="Google Shape;191;p20"/>
          <p:cNvSpPr/>
          <p:nvPr/>
        </p:nvSpPr>
        <p:spPr>
          <a:xfrm>
            <a:off x="4886850" y="2089325"/>
            <a:ext cx="2007600" cy="1811100"/>
          </a:xfrm>
          <a:prstGeom prst="rect">
            <a:avLst/>
          </a:prstGeom>
          <a:solidFill>
            <a:srgbClr val="D9D9D9"/>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2" name="Google Shape;192;p20"/>
          <p:cNvPicPr preferRelativeResize="0"/>
          <p:nvPr/>
        </p:nvPicPr>
        <p:blipFill rotWithShape="1">
          <a:blip r:embed="rId5">
            <a:alphaModFix/>
          </a:blip>
          <a:srcRect b="0" l="20485" r="24103" t="0"/>
          <a:stretch/>
        </p:blipFill>
        <p:spPr>
          <a:xfrm>
            <a:off x="4886700" y="2089475"/>
            <a:ext cx="2007450" cy="1726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Computational Complexity</a:t>
            </a:r>
            <a:endParaRPr/>
          </a:p>
        </p:txBody>
      </p:sp>
      <p:sp>
        <p:nvSpPr>
          <p:cNvPr id="198" name="Google Shape;19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highlight>
                  <a:srgbClr val="FFFFFF"/>
                </a:highlight>
              </a:rPr>
              <a:t>Ramsey numbers are known to be difficult to calculate due to the massive increase in graph complexity, with the increase of c and </a:t>
            </a:r>
            <a:r>
              <a:rPr i="1" lang="en" sz="1600"/>
              <a:t>n</a:t>
            </a:r>
            <a:r>
              <a:rPr baseline="-25000" i="1" lang="en" sz="1600"/>
              <a:t>c</a:t>
            </a:r>
            <a:r>
              <a:rPr lang="en" sz="1600">
                <a:highlight>
                  <a:srgbClr val="FFFFFF"/>
                </a:highlight>
              </a:rPr>
              <a:t>.</a:t>
            </a:r>
            <a:endParaRPr sz="1600">
              <a:highlight>
                <a:srgbClr val="FFFFFF"/>
              </a:highlight>
            </a:endParaRPr>
          </a:p>
          <a:p>
            <a:pPr indent="0" lvl="0" marL="914400" rtl="0" algn="l">
              <a:spcBef>
                <a:spcPts val="1200"/>
              </a:spcBef>
              <a:spcAft>
                <a:spcPts val="0"/>
              </a:spcAft>
              <a:buNone/>
            </a:pPr>
            <a:r>
              <a:rPr lang="en" sz="1200">
                <a:latin typeface="Arial"/>
                <a:ea typeface="Arial"/>
                <a:cs typeface="Arial"/>
                <a:sym typeface="Arial"/>
              </a:rPr>
              <a:t>I</a:t>
            </a:r>
            <a:r>
              <a:rPr lang="en" sz="1200">
                <a:highlight>
                  <a:srgbClr val="FFFFFF"/>
                </a:highlight>
                <a:latin typeface="Arial"/>
                <a:ea typeface="Arial"/>
                <a:cs typeface="Arial"/>
                <a:sym typeface="Arial"/>
              </a:rPr>
              <a:t>magine an alien force, vastly more powerful than us, lands on Earth and demands the value of </a:t>
            </a:r>
            <a:r>
              <a:rPr i="1" lang="en" sz="1200">
                <a:latin typeface="Times New Roman"/>
                <a:ea typeface="Times New Roman"/>
                <a:cs typeface="Times New Roman"/>
                <a:sym typeface="Times New Roman"/>
              </a:rPr>
              <a:t>R</a:t>
            </a:r>
            <a:r>
              <a:rPr lang="en" sz="1200">
                <a:latin typeface="Times New Roman"/>
                <a:ea typeface="Times New Roman"/>
                <a:cs typeface="Times New Roman"/>
                <a:sym typeface="Times New Roman"/>
              </a:rPr>
              <a:t>(5, 5)</a:t>
            </a:r>
            <a:r>
              <a:rPr lang="en" sz="1200">
                <a:highlight>
                  <a:srgbClr val="FFFFFF"/>
                </a:highlight>
                <a:latin typeface="Arial"/>
                <a:ea typeface="Arial"/>
                <a:cs typeface="Arial"/>
                <a:sym typeface="Arial"/>
              </a:rPr>
              <a:t> or they will destroy our planet. In this case, we should marshal all our computers and all our mathematicians and attempt to find the value. But suppose, instead, that they ask for </a:t>
            </a:r>
            <a:r>
              <a:rPr i="1" lang="en" sz="1200">
                <a:latin typeface="Times New Roman"/>
                <a:ea typeface="Times New Roman"/>
                <a:cs typeface="Times New Roman"/>
                <a:sym typeface="Times New Roman"/>
              </a:rPr>
              <a:t>R</a:t>
            </a:r>
            <a:r>
              <a:rPr lang="en" sz="1200">
                <a:latin typeface="Times New Roman"/>
                <a:ea typeface="Times New Roman"/>
                <a:cs typeface="Times New Roman"/>
                <a:sym typeface="Times New Roman"/>
              </a:rPr>
              <a:t>(6, 6)</a:t>
            </a:r>
            <a:r>
              <a:rPr lang="en" sz="1200">
                <a:highlight>
                  <a:srgbClr val="FFFFFF"/>
                </a:highlight>
                <a:latin typeface="Arial"/>
                <a:ea typeface="Arial"/>
                <a:cs typeface="Arial"/>
                <a:sym typeface="Arial"/>
              </a:rPr>
              <a:t>. In that case, we should attempt to destroy the aliens. </a:t>
            </a:r>
            <a:endParaRPr sz="1200">
              <a:highlight>
                <a:srgbClr val="FFFFFF"/>
              </a:highlight>
              <a:latin typeface="Arial"/>
              <a:ea typeface="Arial"/>
              <a:cs typeface="Arial"/>
              <a:sym typeface="Arial"/>
            </a:endParaRPr>
          </a:p>
          <a:p>
            <a:pPr indent="0" lvl="0" marL="914400" rtl="0" algn="l">
              <a:spcBef>
                <a:spcPts val="0"/>
              </a:spcBef>
              <a:spcAft>
                <a:spcPts val="0"/>
              </a:spcAft>
              <a:buNone/>
            </a:pPr>
            <a:r>
              <a:rPr lang="en" sz="1200">
                <a:highlight>
                  <a:srgbClr val="FFFFFF"/>
                </a:highlight>
                <a:latin typeface="Arial"/>
                <a:ea typeface="Arial"/>
                <a:cs typeface="Arial"/>
                <a:sym typeface="Arial"/>
              </a:rPr>
              <a:t>-Paul </a:t>
            </a:r>
            <a:r>
              <a:rPr lang="en" sz="1200"/>
              <a:t>Erdős</a:t>
            </a:r>
            <a:endParaRPr sz="1200"/>
          </a:p>
          <a:p>
            <a:pPr indent="0" lvl="0" marL="914400" rtl="0" algn="l">
              <a:spcBef>
                <a:spcPts val="0"/>
              </a:spcBef>
              <a:spcAft>
                <a:spcPts val="0"/>
              </a:spcAft>
              <a:buNone/>
            </a:pPr>
            <a:r>
              <a:t/>
            </a:r>
            <a:endParaRPr sz="1200"/>
          </a:p>
          <a:p>
            <a:pPr indent="-330200" lvl="0" marL="457200" rtl="0" algn="l">
              <a:spcBef>
                <a:spcPts val="0"/>
              </a:spcBef>
              <a:spcAft>
                <a:spcPts val="0"/>
              </a:spcAft>
              <a:buSzPts val="1600"/>
              <a:buChar char="●"/>
            </a:pPr>
            <a:r>
              <a:rPr lang="en" sz="1600"/>
              <a:t>If brute force were to be used, then an algorithm to find the Ramsey Number of a finite set of integers would be O(</a:t>
            </a:r>
            <a:r>
              <a:rPr i="1" lang="en" sz="1200"/>
              <a:t>c</a:t>
            </a:r>
            <a:r>
              <a:rPr baseline="30000" i="1" lang="en" sz="1200"/>
              <a:t>n^</a:t>
            </a:r>
            <a:r>
              <a:rPr baseline="30000" lang="en" sz="1200"/>
              <a:t>2</a:t>
            </a:r>
            <a:r>
              <a:rPr lang="en" sz="1600"/>
              <a:t>), with c = number of colorings and n = most number of vertices</a:t>
            </a:r>
            <a:endParaRPr sz="1600"/>
          </a:p>
          <a:p>
            <a:pPr indent="-330200" lvl="0" marL="457200" rtl="0" algn="l">
              <a:spcBef>
                <a:spcPts val="0"/>
              </a:spcBef>
              <a:spcAft>
                <a:spcPts val="0"/>
              </a:spcAft>
              <a:buSzPts val="1600"/>
              <a:buChar char="●"/>
            </a:pPr>
            <a:r>
              <a:rPr lang="en" sz="1600"/>
              <a:t>The best known algorithm exhibits a quadratic growth rate</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